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14" r:id="rId5"/>
    <p:sldMasterId id="2147483737" r:id="rId6"/>
    <p:sldMasterId id="2147483757" r:id="rId7"/>
    <p:sldMasterId id="2147483850" r:id="rId8"/>
  </p:sldMasterIdLst>
  <p:notesMasterIdLst>
    <p:notesMasterId r:id="rId35"/>
  </p:notesMasterIdLst>
  <p:handoutMasterIdLst>
    <p:handoutMasterId r:id="rId36"/>
  </p:handoutMasterIdLst>
  <p:sldIdLst>
    <p:sldId id="442" r:id="rId9"/>
    <p:sldId id="3446" r:id="rId10"/>
    <p:sldId id="3479" r:id="rId11"/>
    <p:sldId id="1723" r:id="rId12"/>
    <p:sldId id="1738" r:id="rId13"/>
    <p:sldId id="3502" r:id="rId14"/>
    <p:sldId id="1737" r:id="rId15"/>
    <p:sldId id="3501" r:id="rId16"/>
    <p:sldId id="1730" r:id="rId17"/>
    <p:sldId id="3499" r:id="rId18"/>
    <p:sldId id="287" r:id="rId19"/>
    <p:sldId id="3492" r:id="rId20"/>
    <p:sldId id="3831" r:id="rId21"/>
    <p:sldId id="1743" r:id="rId22"/>
    <p:sldId id="3498" r:id="rId23"/>
    <p:sldId id="3458" r:id="rId24"/>
    <p:sldId id="502" r:id="rId25"/>
    <p:sldId id="3834" r:id="rId26"/>
    <p:sldId id="3493" r:id="rId27"/>
    <p:sldId id="1734" r:id="rId28"/>
    <p:sldId id="3832" r:id="rId29"/>
    <p:sldId id="3833" r:id="rId30"/>
    <p:sldId id="1729" r:id="rId31"/>
    <p:sldId id="1731" r:id="rId32"/>
    <p:sldId id="3455" r:id="rId33"/>
    <p:sldId id="1724"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Brittany Hart" initials="BH" lastIdx="6" clrIdx="2">
    <p:extLst>
      <p:ext uri="{19B8F6BF-5375-455C-9EA6-DF929625EA0E}">
        <p15:presenceInfo xmlns:p15="http://schemas.microsoft.com/office/powerpoint/2012/main" userId="S::BrittanyH@silverfoxprod.com::0b940bb1-f19f-4ede-b667-81bd2230cbc6" providerId="AD"/>
      </p:ext>
    </p:extLst>
  </p:cmAuthor>
  <p:cmAuthor id="3" name="Auri Mathisen" initials="AM" lastIdx="1" clrIdx="3">
    <p:extLst>
      <p:ext uri="{19B8F6BF-5375-455C-9EA6-DF929625EA0E}">
        <p15:presenceInfo xmlns:p15="http://schemas.microsoft.com/office/powerpoint/2012/main" userId="Auri Mathisen" providerId="None"/>
      </p:ext>
    </p:extLst>
  </p:cmAuthor>
  <p:cmAuthor id="4" name="Alyssa Jones" initials="AJ" lastIdx="16" clrIdx="4">
    <p:extLst>
      <p:ext uri="{19B8F6BF-5375-455C-9EA6-DF929625EA0E}">
        <p15:presenceInfo xmlns:p15="http://schemas.microsoft.com/office/powerpoint/2012/main" userId="S::alyssa@silverfoxprod.com::503817f1-4975-4c1d-8322-aa1c0118f0e4" providerId="AD"/>
      </p:ext>
    </p:extLst>
  </p:cmAuthor>
  <p:cmAuthor id="5" name="Courtney Walsh" initials="CW" lastIdx="6" clrIdx="5">
    <p:extLst>
      <p:ext uri="{19B8F6BF-5375-455C-9EA6-DF929625EA0E}">
        <p15:presenceInfo xmlns:p15="http://schemas.microsoft.com/office/powerpoint/2012/main" userId="S::courtneyg@silverfoxprod.com::daf9133a-e195-4e64-9b96-c39fb023d4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241"/>
    <a:srgbClr val="000000"/>
    <a:srgbClr val="0C9B2E"/>
    <a:srgbClr val="0E2836"/>
    <a:srgbClr val="FFFFFF"/>
    <a:srgbClr val="595A5D"/>
    <a:srgbClr val="414042"/>
    <a:srgbClr val="DCDCDC"/>
    <a:srgbClr val="4F81BD"/>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16" autoAdjust="0"/>
    <p:restoredTop sz="64980" autoAdjust="0"/>
  </p:normalViewPr>
  <p:slideViewPr>
    <p:cSldViewPr snapToGrid="0" showGuides="1">
      <p:cViewPr varScale="1">
        <p:scale>
          <a:sx n="110" d="100"/>
          <a:sy n="110" d="100"/>
        </p:scale>
        <p:origin x="1352"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55" d="100"/>
          <a:sy n="155" d="100"/>
        </p:scale>
        <p:origin x="489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57257D-6C22-4EB4-8831-F55DC5F61AAE}" type="datetimeFigureOut">
              <a:rPr lang="en-US" smtClean="0"/>
              <a:t>1/19/22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BDDD4F-F34A-4C92-9539-D041E78B28DE}" type="slidenum">
              <a:rPr lang="en-US" smtClean="0"/>
              <a:t>‹#›</a:t>
            </a:fld>
            <a:endParaRPr lang="en-US"/>
          </a:p>
        </p:txBody>
      </p:sp>
    </p:spTree>
    <p:extLst>
      <p:ext uri="{BB962C8B-B14F-4D97-AF65-F5344CB8AC3E}">
        <p14:creationId xmlns:p14="http://schemas.microsoft.com/office/powerpoint/2010/main" val="455737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1/19/22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r>
              <a:rPr lang="en-US"/>
              <a:t>2020</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3200" b="0" i="0" kern="1200">
        <a:solidFill>
          <a:schemeClr val="tx1"/>
        </a:solidFill>
        <a:latin typeface="Amazon Ember Regular" charset="0"/>
        <a:ea typeface="+mn-ea"/>
        <a:cs typeface="+mn-cs"/>
      </a:defRPr>
    </a:lvl1pPr>
    <a:lvl2pPr marL="457200" algn="l" defTabSz="457200" rtl="0" eaLnBrk="1" latinLnBrk="0" hangingPunct="1">
      <a:defRPr sz="3200" b="0" i="0" kern="1200">
        <a:solidFill>
          <a:schemeClr val="tx1"/>
        </a:solidFill>
        <a:latin typeface="Amazon Ember Regular" charset="0"/>
        <a:ea typeface="+mn-ea"/>
        <a:cs typeface="+mn-cs"/>
      </a:defRPr>
    </a:lvl2pPr>
    <a:lvl3pPr marL="914400" algn="l" defTabSz="457200" rtl="0" eaLnBrk="1" latinLnBrk="0" hangingPunct="1">
      <a:defRPr sz="3200" b="0" i="0" kern="1200">
        <a:solidFill>
          <a:schemeClr val="tx1"/>
        </a:solidFill>
        <a:latin typeface="Amazon Ember Regular" charset="0"/>
        <a:ea typeface="+mn-ea"/>
        <a:cs typeface="+mn-cs"/>
      </a:defRPr>
    </a:lvl3pPr>
    <a:lvl4pPr marL="1371600" algn="l" defTabSz="457200" rtl="0" eaLnBrk="1" latinLnBrk="0" hangingPunct="1">
      <a:defRPr sz="3200" b="0" i="0" kern="1200">
        <a:solidFill>
          <a:schemeClr val="tx1"/>
        </a:solidFill>
        <a:latin typeface="Amazon Ember Regular" charset="0"/>
        <a:ea typeface="+mn-ea"/>
        <a:cs typeface="+mn-cs"/>
      </a:defRPr>
    </a:lvl4pPr>
    <a:lvl5pPr marL="1828800" algn="l" defTabSz="457200" rtl="0" eaLnBrk="1" latinLnBrk="0" hangingPunct="1">
      <a:defRPr sz="3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s3/faq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aws.amazon.com/amazondynamodb/latest/developerguide/Introduction.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[PROVIDE YOUR OWN INTRODUCTION]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 </a:t>
            </a:r>
            <a:endParaRPr lang="en-US" dirty="0"/>
          </a:p>
        </p:txBody>
      </p:sp>
    </p:spTree>
    <p:extLst>
      <p:ext uri="{BB962C8B-B14F-4D97-AF65-F5344CB8AC3E}">
        <p14:creationId xmlns:p14="http://schemas.microsoft.com/office/powerpoint/2010/main" val="1781508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t>The distinction is that pilot light cannot process requests without additional actions being taken first, whereas warm standby can handle traffic (at reduced capacity levels).</a:t>
            </a:r>
            <a:r>
              <a:rPr lang="en-US" sz="2400" dirty="0"/>
              <a:t> The pilot light approach requires that you “turn on” servers, possibly deploy additional (non-core) infrastructure, and scale up, whereas Warm Standby only requires you to scale up (everything is already deployed and running at reduced capacity).</a:t>
            </a:r>
            <a:endParaRPr lang="en-US" sz="2400" b="0" i="0" kern="1200" dirty="0">
              <a:solidFill>
                <a:schemeClr val="tx1"/>
              </a:solidFill>
              <a:effectLst/>
              <a:latin typeface="Amazon Ember Regular" charset="0"/>
              <a:ea typeface="+mn-ea"/>
              <a:cs typeface="+mn-cs"/>
              <a:sym typeface="Avenir Roman"/>
            </a:endParaRPr>
          </a:p>
          <a:p>
            <a:pPr marL="0" indent="0">
              <a:buNone/>
            </a:pPr>
            <a:endParaRPr lang="en-US" sz="2400" dirty="0"/>
          </a:p>
          <a:p>
            <a:pPr marL="0" indent="0">
              <a:buNone/>
            </a:pPr>
            <a:r>
              <a:rPr lang="en-US" sz="2400" dirty="0"/>
              <a:t>Suitable for:</a:t>
            </a:r>
          </a:p>
          <a:p>
            <a:r>
              <a:rPr lang="en-US" sz="2400" dirty="0"/>
              <a:t>Meeting lower RTO &amp; RPO requirements</a:t>
            </a:r>
          </a:p>
          <a:p>
            <a:r>
              <a:rPr lang="en-US" sz="2400" dirty="0"/>
              <a:t>Business critical services</a:t>
            </a:r>
          </a:p>
          <a:p>
            <a:r>
              <a:rPr lang="en-US" sz="2400" dirty="0"/>
              <a:t>Mid-range cost option for DR</a:t>
            </a:r>
          </a:p>
          <a:p>
            <a:endParaRPr lang="en-US" sz="2400" dirty="0"/>
          </a:p>
          <a:p>
            <a:pPr marL="0" marR="0" lvl="0" indent="0" defTabSz="457200" eaLnBrk="1" fontAlgn="auto" latinLnBrk="0" hangingPunct="1">
              <a:lnSpc>
                <a:spcPct val="125000"/>
              </a:lnSpc>
              <a:spcBef>
                <a:spcPts val="0"/>
              </a:spcBef>
              <a:spcAft>
                <a:spcPts val="0"/>
              </a:spcAft>
              <a:buClrTx/>
              <a:buSzTx/>
              <a:buFontTx/>
              <a:buNone/>
              <a:tabLst/>
              <a:defRPr/>
            </a:pPr>
            <a:r>
              <a:rPr lang="en-US" sz="2400" dirty="0">
                <a:effectLst/>
                <a:latin typeface="+mn-lt"/>
                <a:ea typeface="+mn-ea"/>
                <a:cs typeface="+mn-cs"/>
                <a:sym typeface="Avenir Roman"/>
              </a:rPr>
              <a:t>Let's look at pilot light scenario. Pilot light DR architecture is great for meeting longer RTO and RPO requirements. It's suitable for business critical services that can sustain from 15-60 minutes of downtime. It provides a </a:t>
            </a:r>
            <a:r>
              <a:rPr lang="en-US" sz="2400" b="1" dirty="0">
                <a:effectLst/>
                <a:latin typeface="+mn-lt"/>
                <a:ea typeface="+mn-ea"/>
                <a:cs typeface="+mn-cs"/>
                <a:sym typeface="Avenir Roman"/>
              </a:rPr>
              <a:t>mid-range</a:t>
            </a:r>
            <a:r>
              <a:rPr lang="en-US" sz="2400" dirty="0">
                <a:effectLst/>
                <a:latin typeface="+mn-lt"/>
                <a:ea typeface="+mn-ea"/>
                <a:cs typeface="+mn-cs"/>
                <a:sym typeface="Avenir Roman"/>
              </a:rPr>
              <a:t> cost option for DR. </a:t>
            </a:r>
            <a:r>
              <a:rPr lang="en-US" sz="2400" b="1" dirty="0">
                <a:effectLst/>
                <a:latin typeface="+mn-lt"/>
                <a:ea typeface="+mn-ea"/>
                <a:cs typeface="+mn-cs"/>
                <a:sym typeface="Avenir Roman"/>
              </a:rPr>
              <a:t>Note</a:t>
            </a:r>
            <a:r>
              <a:rPr lang="en-US" sz="2400" b="1" baseline="0" dirty="0">
                <a:effectLst/>
                <a:latin typeface="+mn-lt"/>
                <a:ea typeface="+mn-ea"/>
                <a:cs typeface="+mn-cs"/>
                <a:sym typeface="Avenir Roman"/>
              </a:rPr>
              <a:t> that in this DR scenario your resources are in a switched off state incurring no cost on AWS. Then when a disaster occurs, you start up your resources as necessary. </a:t>
            </a:r>
            <a:r>
              <a:rPr lang="en-US" sz="2400" dirty="0">
                <a:effectLst/>
                <a:latin typeface="+mn-lt"/>
                <a:ea typeface="+mn-ea"/>
                <a:cs typeface="+mn-cs"/>
                <a:sym typeface="Avenir Roman"/>
              </a:rPr>
              <a:t>This solution might include tools like CloudEndure</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aseline="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endParaRPr lang="en-US" sz="2400" baseline="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endParaRPr lang="en-US" sz="2400" baseline="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1" baseline="0" dirty="0">
                <a:effectLst/>
                <a:latin typeface="+mn-lt"/>
                <a:ea typeface="+mn-ea"/>
                <a:cs typeface="+mn-cs"/>
                <a:sym typeface="Avenir Roman"/>
              </a:rPr>
              <a:t>(Below is another way to say the same thing as above)</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aseline="0" dirty="0">
              <a:effectLst/>
              <a:latin typeface="+mn-lt"/>
              <a:ea typeface="+mn-ea"/>
              <a:cs typeface="+mn-cs"/>
              <a:sym typeface="Avenir Roman"/>
            </a:endParaRPr>
          </a:p>
          <a:p>
            <a:r>
              <a:rPr lang="en-US" sz="2800" b="0" i="0" kern="1200" dirty="0">
                <a:solidFill>
                  <a:schemeClr val="tx1"/>
                </a:solidFill>
                <a:effectLst/>
                <a:latin typeface="Amazon Ember Regular" charset="0"/>
                <a:ea typeface="+mn-ea"/>
                <a:cs typeface="+mn-cs"/>
                <a:sym typeface="Avenir Roman"/>
              </a:rPr>
              <a:t>In a pilot light scenario, we have resources that are built around a replicated data set. This basically leaves these resources staged in a </a:t>
            </a:r>
            <a:r>
              <a:rPr lang="en-US" sz="2800" b="1" i="0" kern="1200" dirty="0">
                <a:solidFill>
                  <a:schemeClr val="tx1"/>
                </a:solidFill>
                <a:effectLst/>
                <a:latin typeface="Amazon Ember Regular" charset="0"/>
                <a:ea typeface="+mn-ea"/>
                <a:cs typeface="+mn-cs"/>
                <a:sym typeface="Avenir Roman"/>
              </a:rPr>
              <a:t>stop</a:t>
            </a:r>
            <a:r>
              <a:rPr lang="en-US" sz="2800" b="0" i="0" kern="1200" dirty="0">
                <a:solidFill>
                  <a:schemeClr val="tx1"/>
                </a:solidFill>
                <a:effectLst/>
                <a:latin typeface="Amazon Ember Regular" charset="0"/>
                <a:ea typeface="+mn-ea"/>
                <a:cs typeface="+mn-cs"/>
                <a:sym typeface="Avenir Roman"/>
              </a:rPr>
              <a:t> state to respond to a disaster scenario. Then when events dictate, we start up this pool of resources, cut over the system to AWS, and production and use auto scaling to match the required production capacity.</a:t>
            </a:r>
          </a:p>
          <a:p>
            <a:endParaRPr lang="en-US" sz="2400" dirty="0"/>
          </a:p>
          <a:p>
            <a:pPr marL="0" marR="0" lvl="0" indent="0" defTabSz="457200" eaLnBrk="1" fontAlgn="auto" latinLnBrk="0" hangingPunct="1">
              <a:lnSpc>
                <a:spcPct val="125000"/>
              </a:lnSpc>
              <a:spcBef>
                <a:spcPts val="0"/>
              </a:spcBef>
              <a:spcAft>
                <a:spcPts val="0"/>
              </a:spcAft>
              <a:buClrTx/>
              <a:buSzTx/>
              <a:buFontTx/>
              <a:buNone/>
              <a:tabLst/>
              <a:defRPr/>
            </a:pPr>
            <a:r>
              <a:rPr lang="en-US" sz="2400" dirty="0"/>
              <a:t>With the pilot light approach, you replicate your data from one Region to another and provision a copy of your core workload infrastructure. Resources required to support data replication and backup, such as databases and object storage, are always on. Other elements, such as application servers, are loaded with application code and configurations, but are switched off and are only used during testing or when disaster recovery failover is invoked. Unlike the backup and restore approach, your core infrastructure is always available and you always have the option to quickly provision a full scale production environment by switching on and scaling out your application servers</a:t>
            </a:r>
          </a:p>
          <a:p>
            <a:pPr marL="0" marR="0" lvl="0" indent="0" defTabSz="457200" eaLnBrk="1" fontAlgn="auto" latinLnBrk="0" hangingPunct="1">
              <a:lnSpc>
                <a:spcPct val="125000"/>
              </a:lnSpc>
              <a:spcBef>
                <a:spcPts val="0"/>
              </a:spcBef>
              <a:spcAft>
                <a:spcPts val="0"/>
              </a:spcAft>
              <a:buClrTx/>
              <a:buSzTx/>
              <a:buFontTx/>
              <a:buNone/>
              <a:tabLst/>
              <a:defRPr/>
            </a:pPr>
            <a:endParaRPr lang="en-US" sz="2400" dirty="0"/>
          </a:p>
          <a:p>
            <a:pPr marL="0" marR="0" lvl="0" indent="0" algn="l" defTabSz="457200" rtl="0" eaLnBrk="1" fontAlgn="auto" latinLnBrk="0" hangingPunct="1">
              <a:lnSpc>
                <a:spcPct val="125000"/>
              </a:lnSpc>
              <a:spcBef>
                <a:spcPts val="0"/>
              </a:spcBef>
              <a:spcAft>
                <a:spcPts val="0"/>
              </a:spcAft>
              <a:buClrTx/>
              <a:buSzTx/>
              <a:buFontTx/>
              <a:buNone/>
              <a:tabLst/>
              <a:defRPr/>
            </a:pPr>
            <a:r>
              <a:rPr lang="en-US" sz="2400" b="0" i="0" kern="1200" dirty="0">
                <a:solidFill>
                  <a:schemeClr val="tx1"/>
                </a:solidFill>
                <a:effectLst/>
                <a:latin typeface="Amazon Ember Regular" charset="0"/>
                <a:ea typeface="+mn-ea"/>
                <a:cs typeface="+mn-cs"/>
                <a:sym typeface="Avenir Roman"/>
              </a:rPr>
              <a:t>AWS services that will typically see in this scenario are EC2 to run an application or run the application and web servers, and these</a:t>
            </a:r>
            <a:r>
              <a:rPr lang="en-US" sz="2400" b="0" i="0" kern="1200" baseline="0" dirty="0">
                <a:solidFill>
                  <a:schemeClr val="tx1"/>
                </a:solidFill>
                <a:effectLst/>
                <a:latin typeface="Amazon Ember Regular" charset="0"/>
                <a:ea typeface="+mn-ea"/>
                <a:cs typeface="+mn-cs"/>
                <a:sym typeface="Avenir Roman"/>
              </a:rPr>
              <a:t> are placed in hibernate mode,</a:t>
            </a:r>
            <a:r>
              <a:rPr lang="en-US" sz="2400" b="0" i="0" kern="1200" dirty="0">
                <a:solidFill>
                  <a:schemeClr val="tx1"/>
                </a:solidFill>
                <a:effectLst/>
                <a:latin typeface="Amazon Ember Regular" charset="0"/>
                <a:ea typeface="+mn-ea"/>
                <a:cs typeface="+mn-cs"/>
                <a:sym typeface="Avenir Roman"/>
              </a:rPr>
              <a:t> then we'll use RDS instances for data replication or mirroring, these are always on. We use route 53 to easily switch those DNS records to point to the new infrastructure within AWS. </a:t>
            </a:r>
            <a:r>
              <a:rPr lang="en-US" sz="2400" dirty="0"/>
              <a:t>CloudEndure Disaster Recovery, continuously replicates </a:t>
            </a:r>
            <a:r>
              <a:rPr lang="en-US" sz="2400" dirty="0" err="1"/>
              <a:t>serverhosted</a:t>
            </a:r>
            <a:r>
              <a:rPr lang="en-US" sz="2400" dirty="0"/>
              <a:t> applications and server-hosted databases from any source into AWS using block-level replication of the underlying server. More on </a:t>
            </a:r>
            <a:r>
              <a:rPr lang="en-US" sz="2400" dirty="0" err="1"/>
              <a:t>cloudendure</a:t>
            </a:r>
            <a:r>
              <a:rPr lang="en-US" sz="2400" baseline="0" dirty="0"/>
              <a:t> in a few slides</a:t>
            </a:r>
            <a:endParaRPr lang="en-US" sz="2400" dirty="0"/>
          </a:p>
          <a:p>
            <a:pPr marL="0" marR="0" lvl="0" indent="0" defTabSz="457200" eaLnBrk="1" fontAlgn="auto" latinLnBrk="0" hangingPunct="1">
              <a:lnSpc>
                <a:spcPct val="125000"/>
              </a:lnSpc>
              <a:spcBef>
                <a:spcPts val="0"/>
              </a:spcBef>
              <a:spcAft>
                <a:spcPts val="0"/>
              </a:spcAft>
              <a:buClrTx/>
              <a:buSzTx/>
              <a:buFontTx/>
              <a:buNone/>
              <a:tabLst/>
              <a:defRPr/>
            </a:pPr>
            <a:endParaRPr lang="en-US" sz="2400" baseline="0" dirty="0">
              <a:effectLst/>
              <a:latin typeface="+mn-lt"/>
              <a:ea typeface="+mn-ea"/>
              <a:cs typeface="+mn-cs"/>
              <a:sym typeface="Avenir Roman"/>
            </a:endParaRPr>
          </a:p>
        </p:txBody>
      </p:sp>
    </p:spTree>
    <p:extLst>
      <p:ext uri="{BB962C8B-B14F-4D97-AF65-F5344CB8AC3E}">
        <p14:creationId xmlns:p14="http://schemas.microsoft.com/office/powerpoint/2010/main" val="398380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dirty="0"/>
              <a:t>CE DR provides a hybrid cloud approach for Windows and Linux workloads. </a:t>
            </a:r>
          </a:p>
          <a:p>
            <a:endParaRPr lang="en-US" dirty="0"/>
          </a:p>
          <a:p>
            <a:r>
              <a:rPr lang="en-US" dirty="0"/>
              <a:t>On premises, using AWS as the DR target</a:t>
            </a:r>
          </a:p>
          <a:p>
            <a:r>
              <a:rPr lang="en-US" dirty="0"/>
              <a:t>Cross region replication of EC2 workloads</a:t>
            </a:r>
          </a:p>
          <a:p>
            <a:r>
              <a:rPr lang="en-US" dirty="0"/>
              <a:t>Protecting workloads from other cloud providers to AWS</a:t>
            </a:r>
            <a:endParaRPr lang="en-IL" dirty="0"/>
          </a:p>
        </p:txBody>
      </p:sp>
      <p:sp>
        <p:nvSpPr>
          <p:cNvPr id="4" name="Slide Number Placeholder 3"/>
          <p:cNvSpPr>
            <a:spLocks noGrp="1"/>
          </p:cNvSpPr>
          <p:nvPr>
            <p:ph type="sldNum" sz="quarter" idx="5"/>
          </p:nvPr>
        </p:nvSpPr>
        <p:spPr/>
        <p:txBody>
          <a:bodyPr/>
          <a:lstStyle/>
          <a:p>
            <a:fld id="{532055AA-CBCF-4856-94CE-F64E0C8F99E4}" type="slidenum">
              <a:rPr lang="he-IL" smtClean="0"/>
              <a:t>11</a:t>
            </a:fld>
            <a:endParaRPr lang="he-IL"/>
          </a:p>
        </p:txBody>
      </p:sp>
    </p:spTree>
    <p:extLst>
      <p:ext uri="{BB962C8B-B14F-4D97-AF65-F5344CB8AC3E}">
        <p14:creationId xmlns:p14="http://schemas.microsoft.com/office/powerpoint/2010/main" val="1379038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CloudEndure</a:t>
            </a:r>
            <a:r>
              <a:rPr lang="en-US" dirty="0"/>
              <a:t> Disaster Recovery, available from the AWS Marketplace, continuously replicates </a:t>
            </a:r>
            <a:r>
              <a:rPr lang="en-US" dirty="0" err="1"/>
              <a:t>serverhosted</a:t>
            </a:r>
            <a:r>
              <a:rPr lang="en-US" dirty="0"/>
              <a:t> applications and server-hosted databases from any source into AWS using block-level replication of the underlying server. </a:t>
            </a:r>
            <a:r>
              <a:rPr lang="en-US" dirty="0" err="1"/>
              <a:t>CloudEndure</a:t>
            </a:r>
            <a:r>
              <a:rPr lang="en-US" dirty="0"/>
              <a:t> Disaster Recovery enables you to use AWS Cloud as a disaster recovery Region for an on-premises workload and its environment. It can also be used for disaster recovery of AWS hosted workloads if they consist only of applications and databases hosted on EC2 (i.e. not RDS). </a:t>
            </a:r>
            <a:r>
              <a:rPr lang="en-US" dirty="0" err="1"/>
              <a:t>CloudEndure</a:t>
            </a:r>
            <a:r>
              <a:rPr lang="en-US" dirty="0"/>
              <a:t> Disaster Recovery uses the Pilot Light strategy, maintaining a copy of data and switched-off resources in an Amazon Virtual Private Cloud (Amazon VPC) used as a staging area.</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These are the steps to consider for </a:t>
            </a:r>
            <a:r>
              <a:rPr kumimoji="0" lang="en-US" sz="1920" b="0" i="0" u="none" strike="noStrike" kern="1200" cap="none" spc="0" normalizeH="0" baseline="0" noProof="0" dirty="0" err="1">
                <a:ln>
                  <a:noFill/>
                </a:ln>
                <a:solidFill>
                  <a:prstClr val="black"/>
                </a:solidFill>
                <a:effectLst/>
                <a:uLnTx/>
                <a:uFillTx/>
                <a:latin typeface="Amazon Ember Regular" charset="0"/>
                <a:ea typeface="+mn-ea"/>
                <a:cs typeface="+mn-cs"/>
              </a:rPr>
              <a:t>CloudEndure</a:t>
            </a:r>
            <a:endPar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Assessment – paper exercise to identify servers and networking to be mapped over to the staging environment and defining the recovery objectives</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Install agents – Currently </a:t>
            </a:r>
            <a:r>
              <a:rPr kumimoji="0" lang="en-US" sz="1920" b="0" i="0" u="none" strike="noStrike" kern="1200" cap="none" spc="0" normalizeH="0" baseline="0" noProof="0" dirty="0" err="1">
                <a:ln>
                  <a:noFill/>
                </a:ln>
                <a:solidFill>
                  <a:prstClr val="black"/>
                </a:solidFill>
                <a:effectLst/>
                <a:uLnTx/>
                <a:uFillTx/>
                <a:latin typeface="Amazon Ember Regular" charset="0"/>
                <a:ea typeface="+mn-ea"/>
                <a:cs typeface="+mn-cs"/>
              </a:rPr>
              <a:t>cloudendure</a:t>
            </a: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 can only replicate Windows and Linux based servers</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Blueprint: Blueprint defines your AWS environment and replication frequency</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Test servers: Once you have implemented your staging environment, you can test it without impacting your production environment</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If need be, adjust the blueprint based on your testing learnings</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Lastly, implement ongoing monitoring to ensure DR readiness</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IN the event of a DR, </a:t>
            </a:r>
            <a:r>
              <a:rPr kumimoji="0" lang="en-US" sz="1920" b="0" i="0" u="none" strike="noStrike" kern="1200" cap="none" spc="0" normalizeH="0" baseline="0" noProof="0" dirty="0" err="1">
                <a:ln>
                  <a:noFill/>
                </a:ln>
                <a:solidFill>
                  <a:prstClr val="black"/>
                </a:solidFill>
                <a:effectLst/>
                <a:uLnTx/>
                <a:uFillTx/>
                <a:latin typeface="Amazon Ember Regular" charset="0"/>
                <a:ea typeface="+mn-ea"/>
                <a:cs typeface="+mn-cs"/>
              </a:rPr>
              <a:t>cloudendure</a:t>
            </a: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 will handle automatic failover and upscale your environment for you</a:t>
            </a:r>
          </a:p>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74763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This high-level architecture diagram illustrates how CloudEndure Disaster Recovery</a:t>
            </a:r>
            <a:r>
              <a:rPr lang="en-US" sz="900" kern="1200" baseline="0" dirty="0">
                <a:solidFill>
                  <a:schemeClr val="tx1"/>
                </a:solidFill>
                <a:effectLst/>
                <a:latin typeface="+mn-lt"/>
                <a:ea typeface="+mn-ea"/>
                <a:cs typeface="+mn-cs"/>
              </a:rPr>
              <a:t> </a:t>
            </a:r>
            <a:r>
              <a:rPr lang="en-US" sz="900" kern="1200" dirty="0">
                <a:solidFill>
                  <a:schemeClr val="tx1"/>
                </a:solidFill>
                <a:effectLst/>
                <a:latin typeface="+mn-lt"/>
                <a:ea typeface="+mn-ea"/>
                <a:cs typeface="+mn-cs"/>
              </a:rPr>
              <a:t>keeps your entire environment in sync</a:t>
            </a:r>
            <a:r>
              <a:rPr lang="en-US" sz="900" kern="1200" baseline="0" dirty="0">
                <a:solidFill>
                  <a:schemeClr val="tx1"/>
                </a:solidFill>
                <a:effectLst/>
                <a:latin typeface="+mn-lt"/>
                <a:ea typeface="+mn-ea"/>
                <a:cs typeface="+mn-cs"/>
              </a:rPr>
              <a:t> and ready to failover to AWS at any time, with aggressive recovery objectives and significantly reduced TCO.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baseline="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On the left is the source environment, which can be composed of different types of applications – in this case, we give Oracle databases and SQL Servers as examples.</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The CloudEndure Agent is deployed on the source machines without requiring any kind of reboot and without impacting performance in any noticeable way. That initiates continuous data replication of that data into AWS, and CloudEndure provisions a very low-cost staging area that helps reduce the cost of cloud infrastructure during replication, and until that machine actually needs to be spun up during failover or DR tests.</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When that time arrives, with the click of a button, CloudEndure launches the machines in the appropriate target subnets of your choice. The dormant lightweight state, called the Staging Area, is now launched into the actual servers that have been migrated from the source environment (the Oracle databases and SQL Servers).</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CloudEndure’s machine conversion technology ensures that those replicated machines can run natively within AWS, and the process typically takes just minutes for the machines to boot, regardless of the source.</a:t>
            </a:r>
          </a:p>
          <a:p>
            <a:endParaRPr lang="en-US" dirty="0"/>
          </a:p>
        </p:txBody>
      </p:sp>
      <p:sp>
        <p:nvSpPr>
          <p:cNvPr id="4" name="Slide Number Placeholder 3"/>
          <p:cNvSpPr>
            <a:spLocks noGrp="1"/>
          </p:cNvSpPr>
          <p:nvPr>
            <p:ph type="sldNum" sz="quarter" idx="10"/>
          </p:nvPr>
        </p:nvSpPr>
        <p:spPr/>
        <p:txBody>
          <a:bodyPr/>
          <a:lstStyle/>
          <a:p>
            <a:fld id="{532055AA-CBCF-4856-94CE-F64E0C8F99E4}" type="slidenum">
              <a:rPr lang="he-IL" smtClean="0"/>
              <a:t>13</a:t>
            </a:fld>
            <a:endParaRPr lang="he-IL"/>
          </a:p>
        </p:txBody>
      </p:sp>
    </p:spTree>
    <p:extLst>
      <p:ext uri="{BB962C8B-B14F-4D97-AF65-F5344CB8AC3E}">
        <p14:creationId xmlns:p14="http://schemas.microsoft.com/office/powerpoint/2010/main" val="209558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87988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1" dirty="0">
                <a:effectLst/>
                <a:latin typeface="+mn-lt"/>
                <a:ea typeface="+mn-ea"/>
                <a:cs typeface="+mn-cs"/>
                <a:sym typeface="Avenir Roman"/>
              </a:rPr>
              <a:t>RPO: &lt;24 hours; RTO: 24 hours.</a:t>
            </a:r>
            <a:r>
              <a:rPr lang="en-US" sz="2400" dirty="0">
                <a:effectLst/>
                <a:latin typeface="+mn-lt"/>
                <a:ea typeface="+mn-ea"/>
                <a:cs typeface="+mn-cs"/>
                <a:sym typeface="Avenir Roman"/>
              </a:rPr>
              <a:t> </a:t>
            </a:r>
          </a:p>
          <a:p>
            <a:endParaRPr lang="en-US" sz="240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dirty="0">
                <a:effectLst/>
                <a:latin typeface="+mn-lt"/>
                <a:ea typeface="+mn-ea"/>
                <a:cs typeface="+mn-cs"/>
                <a:sym typeface="Avenir Roman"/>
              </a:rPr>
              <a:t>Let’s look at backup and recovery. This is a simple and a low-cost DR approach that backs up your data and your applications code and configuration from </a:t>
            </a:r>
            <a:r>
              <a:rPr lang="en-US" sz="2400" b="1" i="1" dirty="0">
                <a:effectLst/>
                <a:latin typeface="+mn-lt"/>
                <a:ea typeface="+mn-ea"/>
                <a:cs typeface="+mn-cs"/>
                <a:sym typeface="Avenir Roman"/>
              </a:rPr>
              <a:t>anywhere</a:t>
            </a:r>
            <a:r>
              <a:rPr lang="en-US" sz="2400" dirty="0">
                <a:effectLst/>
                <a:latin typeface="+mn-lt"/>
                <a:ea typeface="+mn-ea"/>
                <a:cs typeface="+mn-cs"/>
                <a:sym typeface="Avenir Roman"/>
              </a:rPr>
              <a:t> to the AWS cloud and it allows you to use it for recovery from any event. With backup and recovery you can assume an RPO and an RTO of let's say less than 24 hours. </a:t>
            </a:r>
            <a:r>
              <a:rPr lang="en-US" sz="2400" b="0" i="0" kern="1200" baseline="0" dirty="0">
                <a:solidFill>
                  <a:schemeClr val="tx1"/>
                </a:solidFill>
                <a:effectLst/>
                <a:latin typeface="Amazon Ember Regular" charset="0"/>
                <a:ea typeface="+mn-ea"/>
                <a:cs typeface="+mn-cs"/>
                <a:sym typeface="Avenir Roman"/>
              </a:rPr>
              <a:t>The RTO and RPO is influenced by your backup intervals. </a:t>
            </a:r>
            <a:r>
              <a:rPr lang="en-US" sz="2400" dirty="0">
                <a:effectLst/>
                <a:latin typeface="+mn-lt"/>
                <a:ea typeface="+mn-ea"/>
                <a:cs typeface="+mn-cs"/>
                <a:sym typeface="Avenir Roman"/>
              </a:rPr>
              <a:t>So its good for those less important applications that don't have a high business continuity need.</a:t>
            </a:r>
            <a:r>
              <a:rPr lang="en-US" sz="2400" baseline="0" dirty="0">
                <a:effectLst/>
                <a:latin typeface="+mn-lt"/>
                <a:ea typeface="+mn-ea"/>
                <a:cs typeface="+mn-cs"/>
                <a:sym typeface="Avenir Roman"/>
              </a:rPr>
              <a:t> </a:t>
            </a:r>
            <a:endParaRPr lang="en-US" sz="240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endParaRPr lang="en-US" sz="240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dirty="0">
                <a:effectLst/>
                <a:latin typeface="+mn-lt"/>
                <a:ea typeface="+mn-ea"/>
                <a:cs typeface="+mn-cs"/>
                <a:sym typeface="Avenir Roman"/>
              </a:rPr>
              <a:t>Backups are point-in-time copy of your data to prevent logical</a:t>
            </a:r>
            <a:r>
              <a:rPr lang="en-US" sz="2400" baseline="0" dirty="0">
                <a:effectLst/>
                <a:latin typeface="+mn-lt"/>
                <a:ea typeface="+mn-ea"/>
                <a:cs typeface="+mn-cs"/>
                <a:sym typeface="Avenir Roman"/>
              </a:rPr>
              <a:t> errors such as system failure, application error, or accidental deletions. Backups can be run on-</a:t>
            </a:r>
            <a:r>
              <a:rPr lang="en-US" sz="2400" baseline="0" dirty="0" err="1">
                <a:effectLst/>
                <a:latin typeface="+mn-lt"/>
                <a:ea typeface="+mn-ea"/>
                <a:cs typeface="+mn-cs"/>
                <a:sym typeface="Avenir Roman"/>
              </a:rPr>
              <a:t>premisses</a:t>
            </a:r>
            <a:r>
              <a:rPr lang="en-US" sz="2400" baseline="0" dirty="0">
                <a:effectLst/>
                <a:latin typeface="+mn-lt"/>
                <a:ea typeface="+mn-ea"/>
                <a:cs typeface="+mn-cs"/>
                <a:sym typeface="Avenir Roman"/>
              </a:rPr>
              <a:t> to the cloud, either directly to a cloud target or via a gateway appliances, or enable backup in AWS services within the cloud. Given that you can directly or through a gateway appliance backup on </a:t>
            </a:r>
            <a:r>
              <a:rPr lang="en-US" sz="2400" baseline="0" dirty="0" err="1">
                <a:effectLst/>
                <a:latin typeface="+mn-lt"/>
                <a:ea typeface="+mn-ea"/>
                <a:cs typeface="+mn-cs"/>
                <a:sym typeface="Avenir Roman"/>
              </a:rPr>
              <a:t>prem</a:t>
            </a:r>
            <a:r>
              <a:rPr lang="en-US" sz="2400" baseline="0" dirty="0">
                <a:effectLst/>
                <a:latin typeface="+mn-lt"/>
                <a:ea typeface="+mn-ea"/>
                <a:cs typeface="+mn-cs"/>
                <a:sym typeface="Avenir Roman"/>
              </a:rPr>
              <a:t> data to AWS means you can leverage existing backup infrastructure</a:t>
            </a:r>
          </a:p>
          <a:p>
            <a:pPr marL="0" marR="0" lvl="0" indent="0" defTabSz="457200" eaLnBrk="1" fontAlgn="auto" latinLnBrk="0" hangingPunct="1">
              <a:lnSpc>
                <a:spcPct val="125000"/>
              </a:lnSpc>
              <a:spcBef>
                <a:spcPts val="0"/>
              </a:spcBef>
              <a:spcAft>
                <a:spcPts val="0"/>
              </a:spcAft>
              <a:buClrTx/>
              <a:buSzTx/>
              <a:buFontTx/>
              <a:buNone/>
              <a:tabLst/>
              <a:defRPr/>
            </a:pPr>
            <a:endParaRPr lang="en-US" sz="2400" dirty="0">
              <a:effectLst/>
              <a:latin typeface="+mn-lt"/>
              <a:ea typeface="+mn-ea"/>
              <a:cs typeface="+mn-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dirty="0">
                <a:effectLst/>
                <a:latin typeface="+mn-lt"/>
                <a:ea typeface="+mn-ea"/>
                <a:cs typeface="+mn-cs"/>
                <a:sym typeface="Avenir Roman"/>
              </a:rPr>
              <a:t>Some examples</a:t>
            </a:r>
            <a:r>
              <a:rPr lang="en-US" sz="2400" baseline="0" dirty="0">
                <a:effectLst/>
                <a:latin typeface="+mn-lt"/>
                <a:ea typeface="+mn-ea"/>
                <a:cs typeface="+mn-cs"/>
                <a:sym typeface="Avenir Roman"/>
              </a:rPr>
              <a:t> of AWS Services enabling this</a:t>
            </a:r>
            <a:r>
              <a:rPr lang="en-US" sz="2400" dirty="0">
                <a:effectLst/>
                <a:latin typeface="+mn-lt"/>
                <a:ea typeface="+mn-ea"/>
                <a:cs typeface="+mn-cs"/>
                <a:sym typeface="Avenir Roman"/>
              </a:rPr>
              <a:t> scenario are Amazon S3 to store your data, AWS Backup to schedule backups,</a:t>
            </a:r>
            <a:r>
              <a:rPr lang="en-US" sz="2400" baseline="0" dirty="0">
                <a:effectLst/>
                <a:latin typeface="+mn-lt"/>
                <a:ea typeface="+mn-ea"/>
                <a:cs typeface="+mn-cs"/>
                <a:sym typeface="Avenir Roman"/>
              </a:rPr>
              <a:t> and AWS </a:t>
            </a:r>
            <a:r>
              <a:rPr lang="en-US" sz="2400" baseline="0" dirty="0" err="1">
                <a:effectLst/>
                <a:latin typeface="+mn-lt"/>
                <a:ea typeface="+mn-ea"/>
                <a:cs typeface="+mn-cs"/>
                <a:sym typeface="Avenir Roman"/>
              </a:rPr>
              <a:t>Cloudformation</a:t>
            </a:r>
            <a:r>
              <a:rPr lang="en-US" sz="2400" baseline="0" dirty="0">
                <a:effectLst/>
                <a:latin typeface="+mn-lt"/>
                <a:ea typeface="+mn-ea"/>
                <a:cs typeface="+mn-cs"/>
                <a:sym typeface="Avenir Roman"/>
              </a:rPr>
              <a:t> to define your resources as code and deploy when needed </a:t>
            </a:r>
            <a:r>
              <a:rPr lang="en-US" sz="2400" dirty="0">
                <a:effectLst/>
                <a:latin typeface="+mn-lt"/>
                <a:ea typeface="+mn-ea"/>
                <a:cs typeface="+mn-cs"/>
                <a:sym typeface="Avenir Roman"/>
              </a:rPr>
              <a:t>.</a:t>
            </a:r>
          </a:p>
          <a:p>
            <a:endParaRPr lang="en-US" sz="2400" dirty="0">
              <a:effectLst/>
              <a:latin typeface="+mn-lt"/>
              <a:ea typeface="+mn-ea"/>
              <a:cs typeface="+mn-cs"/>
              <a:sym typeface="Avenir Roman"/>
            </a:endParaRPr>
          </a:p>
          <a:p>
            <a:r>
              <a:rPr lang="en-US" sz="2400" dirty="0">
                <a:effectLst/>
                <a:latin typeface="+mn-lt"/>
                <a:ea typeface="+mn-ea"/>
                <a:cs typeface="+mn-cs"/>
                <a:sym typeface="Avenir Roman"/>
              </a:rPr>
              <a:t> </a:t>
            </a:r>
          </a:p>
          <a:p>
            <a:endParaRPr lang="en-US" dirty="0"/>
          </a:p>
        </p:txBody>
      </p:sp>
    </p:spTree>
    <p:extLst>
      <p:ext uri="{BB962C8B-B14F-4D97-AF65-F5344CB8AC3E}">
        <p14:creationId xmlns:p14="http://schemas.microsoft.com/office/powerpoint/2010/main" val="173718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1" i="0" u="none" strike="noStrike" kern="1200" cap="none" spc="0" normalizeH="0" baseline="0" noProof="0" dirty="0">
                <a:ln>
                  <a:noFill/>
                </a:ln>
                <a:solidFill>
                  <a:srgbClr val="4F81BD"/>
                </a:solidFill>
                <a:effectLst/>
                <a:uLnTx/>
                <a:uFillTx/>
                <a:latin typeface="Amazon Ember Regular" charset="0"/>
                <a:ea typeface="+mn-ea"/>
                <a:cs typeface="+mn-cs"/>
              </a:rPr>
              <a:t> Backup leverages the AWS Storage Gateway Family</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Storage</a:t>
            </a:r>
            <a:r>
              <a:rPr lang="en-US" sz="1920" b="0" i="0" kern="1200" baseline="0" dirty="0">
                <a:solidFill>
                  <a:schemeClr val="tx1"/>
                </a:solidFill>
                <a:effectLst/>
                <a:latin typeface="Amazon Ember Regular" charset="0"/>
                <a:ea typeface="+mn-ea"/>
                <a:cs typeface="+mn-cs"/>
              </a:rPr>
              <a:t> gateway family i</a:t>
            </a:r>
            <a:r>
              <a:rPr lang="en-US" sz="1920" b="0" i="0" kern="1200" dirty="0">
                <a:solidFill>
                  <a:schemeClr val="tx1"/>
                </a:solidFill>
                <a:effectLst/>
                <a:latin typeface="Amazon Ember Regular" charset="0"/>
                <a:ea typeface="+mn-ea"/>
                <a:cs typeface="+mn-cs"/>
              </a:rPr>
              <a:t>s a set of hybrid cloud services that gives you on-premises access to virtually unlimited cloud storage. Customers use Storage Gateway to integrate AWS Cloud storage with existing on-site workloads so they can simplify storage management and reduce costs for key hybrid cloud storage use cases. These include moving backups to the cloud, using on-premises file shares backed by cloud storage, and providing low latency access to data in AWS for on-premises applications. To support these use cases, Storage Gateway offers four different types of gateways – Amazon S3 File Gateway, Amazon </a:t>
            </a:r>
            <a:r>
              <a:rPr lang="en-US" sz="1920" b="0" i="0" kern="1200" dirty="0" err="1">
                <a:solidFill>
                  <a:schemeClr val="tx1"/>
                </a:solidFill>
                <a:effectLst/>
                <a:latin typeface="Amazon Ember Regular" charset="0"/>
                <a:ea typeface="+mn-ea"/>
                <a:cs typeface="+mn-cs"/>
              </a:rPr>
              <a:t>FSx</a:t>
            </a:r>
            <a:r>
              <a:rPr lang="en-US" sz="1920" b="0" i="0" kern="1200" dirty="0">
                <a:solidFill>
                  <a:schemeClr val="tx1"/>
                </a:solidFill>
                <a:effectLst/>
                <a:latin typeface="Amazon Ember Regular" charset="0"/>
                <a:ea typeface="+mn-ea"/>
                <a:cs typeface="+mn-cs"/>
              </a:rPr>
              <a:t> File Gateway, Tape Gateway, and Volume Gateway – that seamlessly connect on-premises applications with cloud storage. </a:t>
            </a:r>
            <a:endParaRPr kumimoji="0" lang="en-US" sz="1920" b="1" i="0" u="none" strike="noStrike" kern="1200" cap="none" spc="0" normalizeH="0" baseline="0" noProof="0" dirty="0">
              <a:ln>
                <a:noFill/>
              </a:ln>
              <a:solidFill>
                <a:srgbClr val="4F81BD"/>
              </a:solidFill>
              <a:effectLst/>
              <a:uLnTx/>
              <a:uFillTx/>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684724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Let’s highlight the difference between HA and DR by walking through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an example of a simple 3-tier architecture, making use of three availability zones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ELB is a Managed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EC2 instances are in all 3 AZs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RDS is also in multiple AZs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S3 and </a:t>
            </a:r>
            <a:r>
              <a:rPr lang="en-US" baseline="0" dirty="0" err="1"/>
              <a:t>DynamoDB</a:t>
            </a:r>
            <a:r>
              <a:rPr lang="en-US" baseline="0" dirty="0"/>
              <a:t>: These services automatically replicate data and compute across multiple </a:t>
            </a:r>
            <a:r>
              <a:rPr lang="en-US" baseline="0" dirty="0" err="1"/>
              <a:t>Azs</a:t>
            </a:r>
            <a:r>
              <a:rPr lang="en-US" baseline="0" dirty="0"/>
              <a:t> – regional (versus  zonal)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RDS you simply tell it to be multi-AZ</a:t>
            </a:r>
          </a:p>
          <a:p>
            <a:endParaRPr lang="en-US" dirty="0"/>
          </a:p>
          <a:p>
            <a:r>
              <a:rPr lang="en-US" dirty="0"/>
              <a:t>S3 is our </a:t>
            </a:r>
            <a:r>
              <a:rPr lang="en-US" sz="1200" b="0" i="0" kern="1200" dirty="0">
                <a:solidFill>
                  <a:schemeClr val="tx1"/>
                </a:solidFill>
                <a:effectLst/>
                <a:ea typeface="+mn-ea"/>
                <a:cs typeface="+mn-cs"/>
              </a:rPr>
              <a:t>durable, highly available, and infinitely scalable </a:t>
            </a:r>
            <a:r>
              <a:rPr lang="en-US" dirty="0"/>
              <a:t>object store</a:t>
            </a:r>
          </a:p>
          <a:p>
            <a:r>
              <a:rPr lang="en-US" dirty="0" err="1"/>
              <a:t>DynamoDB</a:t>
            </a:r>
            <a:r>
              <a:rPr lang="en-US" baseline="0" dirty="0"/>
              <a:t> is our </a:t>
            </a:r>
            <a:r>
              <a:rPr lang="en-US" sz="1200" b="0" i="0" kern="1200" dirty="0">
                <a:solidFill>
                  <a:schemeClr val="tx1"/>
                </a:solidFill>
                <a:effectLst/>
                <a:ea typeface="+mn-ea"/>
                <a:cs typeface="+mn-cs"/>
              </a:rPr>
              <a:t>fast and flexible </a:t>
            </a:r>
            <a:r>
              <a:rPr lang="en-US" sz="1200" b="0" i="0" kern="1200" dirty="0" err="1">
                <a:solidFill>
                  <a:schemeClr val="tx1"/>
                </a:solidFill>
                <a:effectLst/>
                <a:ea typeface="+mn-ea"/>
                <a:cs typeface="+mn-cs"/>
              </a:rPr>
              <a:t>nonrelational</a:t>
            </a:r>
            <a:r>
              <a:rPr lang="en-US" sz="1200" b="0" i="0" kern="1200" dirty="0">
                <a:solidFill>
                  <a:schemeClr val="tx1"/>
                </a:solidFill>
                <a:effectLst/>
                <a:ea typeface="+mn-ea"/>
                <a:cs typeface="+mn-cs"/>
              </a:rPr>
              <a:t> database service for any scale.</a:t>
            </a:r>
            <a:endParaRPr lang="en-US" dirty="0"/>
          </a:p>
          <a:p>
            <a:endParaRPr lang="en-US" dirty="0"/>
          </a:p>
          <a:p>
            <a:r>
              <a:rPr lang="en-US" dirty="0"/>
              <a:t>S3: d</a:t>
            </a:r>
            <a:r>
              <a:rPr lang="en-US" sz="1200" b="0" i="0" kern="1200" dirty="0">
                <a:solidFill>
                  <a:schemeClr val="tx1"/>
                </a:solidFill>
                <a:effectLst/>
                <a:ea typeface="+mn-ea"/>
                <a:cs typeface="+mn-cs"/>
              </a:rPr>
              <a:t>esigned to provide 99.999999999% durability of objects over a given year… redundantly store your objects on multiple devices across a minimum of three Availability Zones (AZs) in an Amazon S3 Region</a:t>
            </a:r>
          </a:p>
          <a:p>
            <a:r>
              <a:rPr lang="en-US" dirty="0">
                <a:hlinkClick r:id="rId3"/>
              </a:rPr>
              <a:t>https://aws.amazon.com/s3/faqs/</a:t>
            </a:r>
            <a:endParaRPr lang="en-US" dirty="0"/>
          </a:p>
          <a:p>
            <a:endParaRPr lang="en-US" dirty="0"/>
          </a:p>
          <a:p>
            <a:endParaRPr lang="en-US" dirty="0"/>
          </a:p>
          <a:p>
            <a:r>
              <a:rPr lang="en-US" dirty="0" err="1"/>
              <a:t>DynamoDB</a:t>
            </a:r>
            <a:r>
              <a:rPr lang="en-US" dirty="0"/>
              <a:t>:</a:t>
            </a:r>
            <a:r>
              <a:rPr lang="en-US" baseline="0" dirty="0"/>
              <a:t> </a:t>
            </a:r>
            <a:r>
              <a:rPr lang="en-US" sz="1200" b="0" i="0" kern="1200" dirty="0">
                <a:solidFill>
                  <a:schemeClr val="tx1"/>
                </a:solidFill>
                <a:effectLst/>
                <a:ea typeface="+mn-ea"/>
                <a:cs typeface="+mn-cs"/>
              </a:rPr>
              <a:t>All of your data is stored on solid-state disks (SSDs) and is automatically replicated across multiple Availability Zones in an AWS Region, providing built-in high availability and data durability</a:t>
            </a:r>
          </a:p>
          <a:p>
            <a:r>
              <a:rPr lang="en-US" dirty="0">
                <a:hlinkClick r:id="rId4"/>
              </a:rPr>
              <a:t>https://docs.aws.amazon.com/amazondynamodb/latest/developerguide/Introduction.html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46678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3600" dirty="0"/>
              <a:t>You can run your workload simultaneously in multiple Regions as part of </a:t>
            </a:r>
            <a:r>
              <a:rPr lang="en-US" sz="3600" baseline="0" dirty="0"/>
              <a:t>a </a:t>
            </a:r>
            <a:r>
              <a:rPr lang="en-US" sz="3600" dirty="0"/>
              <a:t>hot standby active/passive strategy</a:t>
            </a:r>
          </a:p>
          <a:p>
            <a:pPr marL="0" marR="0" lvl="0" indent="0" defTabSz="457200" eaLnBrk="1" fontAlgn="auto" latinLnBrk="0" hangingPunct="1">
              <a:lnSpc>
                <a:spcPct val="125000"/>
              </a:lnSpc>
              <a:spcBef>
                <a:spcPts val="0"/>
              </a:spcBef>
              <a:spcAft>
                <a:spcPts val="0"/>
              </a:spcAft>
              <a:buClrTx/>
              <a:buSzTx/>
              <a:buFontTx/>
              <a:buNone/>
              <a:tabLst/>
              <a:defRPr/>
            </a:pPr>
            <a:r>
              <a:rPr lang="en-US" sz="3200" dirty="0"/>
              <a:t>hot standby serves traffic only from a single region, and the other Region(s) are only used for disaster recovery</a:t>
            </a:r>
          </a:p>
          <a:p>
            <a:pPr marL="0" marR="0" lvl="0" indent="0" defTabSz="457200" eaLnBrk="1" fontAlgn="auto" latinLnBrk="0" hangingPunct="1">
              <a:lnSpc>
                <a:spcPct val="125000"/>
              </a:lnSpc>
              <a:spcBef>
                <a:spcPts val="0"/>
              </a:spcBef>
              <a:spcAft>
                <a:spcPts val="0"/>
              </a:spcAft>
              <a:buClrTx/>
              <a:buSzTx/>
              <a:buFontTx/>
              <a:buNone/>
              <a:tabLst/>
              <a:defRPr/>
            </a:pPr>
            <a:r>
              <a:rPr lang="en-US" sz="3200" dirty="0"/>
              <a:t>Hot standby uses an active/passive configuration where users are only directed to a single region and DR regions do not take traffic</a:t>
            </a:r>
            <a:endParaRPr lang="en-US" sz="3200" baseline="0" dirty="0"/>
          </a:p>
          <a:p>
            <a:pPr marL="0" marR="0" lvl="0" indent="0" defTabSz="457200" eaLnBrk="1" fontAlgn="auto" latinLnBrk="0" hangingPunct="1">
              <a:lnSpc>
                <a:spcPct val="125000"/>
              </a:lnSpc>
              <a:spcBef>
                <a:spcPts val="0"/>
              </a:spcBef>
              <a:spcAft>
                <a:spcPts val="0"/>
              </a:spcAft>
              <a:buClrTx/>
              <a:buSzTx/>
              <a:buFontTx/>
              <a:buNone/>
              <a:tabLst/>
              <a:defRPr/>
            </a:pPr>
            <a:r>
              <a:rPr lang="en-US" sz="3200" baseline="0" dirty="0"/>
              <a:t>When a disaster occurs failover to the DR region is automatic </a:t>
            </a:r>
          </a:p>
          <a:p>
            <a:pPr marL="0" marR="0" lvl="0" indent="0" defTabSz="457200" eaLnBrk="1" fontAlgn="auto" latinLnBrk="0" hangingPunct="1">
              <a:lnSpc>
                <a:spcPct val="125000"/>
              </a:lnSpc>
              <a:spcBef>
                <a:spcPts val="0"/>
              </a:spcBef>
              <a:spcAft>
                <a:spcPts val="0"/>
              </a:spcAft>
              <a:buClrTx/>
              <a:buSzTx/>
              <a:buFontTx/>
              <a:buNone/>
              <a:tabLst/>
              <a:defRPr/>
            </a:pPr>
            <a:endParaRPr lang="en-US" sz="3200" baseline="0" dirty="0"/>
          </a:p>
          <a:p>
            <a:pPr marL="0" marR="0" lvl="0" indent="0" algn="l" defTabSz="457200" rtl="0" eaLnBrk="1" fontAlgn="auto" latinLnBrk="0" hangingPunct="1">
              <a:lnSpc>
                <a:spcPct val="125000"/>
              </a:lnSpc>
              <a:spcBef>
                <a:spcPts val="0"/>
              </a:spcBef>
              <a:spcAft>
                <a:spcPts val="0"/>
              </a:spcAft>
              <a:buClrTx/>
              <a:buSzTx/>
              <a:buFontTx/>
              <a:buNone/>
              <a:tabLst/>
              <a:defRPr/>
            </a:pPr>
            <a:r>
              <a:rPr lang="en-US" sz="3200" baseline="0" dirty="0"/>
              <a:t>Amazon Route 53 is a highly available and scalable cloud Domain Name System (DNS) web service. Amazon Route 53 effectively connects user requests to infrastructure running in AWS – such as Amazon EC2 instances, Elastic Load Balancing load balancers, or Amazon S3 buckets – and can also be used to route users to infrastructure outside of AWS. You can use Amazon Route 53 to configure DNS health checks, then continuously monitor your applications’ ability to recover from failures and control application recovery with Route 53 Application Recovery Controller.</a:t>
            </a:r>
          </a:p>
          <a:p>
            <a:endParaRPr lang="en-US" dirty="0"/>
          </a:p>
        </p:txBody>
      </p:sp>
    </p:spTree>
    <p:extLst>
      <p:ext uri="{BB962C8B-B14F-4D97-AF65-F5344CB8AC3E}">
        <p14:creationId xmlns:p14="http://schemas.microsoft.com/office/powerpoint/2010/main" val="394447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 mirroring and replication</a:t>
            </a:r>
          </a:p>
          <a:p>
            <a:endParaRPr lang="en-US" dirty="0"/>
          </a:p>
          <a:p>
            <a:r>
              <a:rPr lang="en-US" dirty="0"/>
              <a:t>Other compute resources have been created but are shutdown. </a:t>
            </a:r>
          </a:p>
          <a:p>
            <a:endParaRPr lang="en-US" dirty="0"/>
          </a:p>
          <a:p>
            <a:r>
              <a:rPr lang="en-US" dirty="0"/>
              <a:t>In the case of an event, those would have to started and you would have to wait for them to come online</a:t>
            </a:r>
          </a:p>
        </p:txBody>
      </p:sp>
    </p:spTree>
    <p:extLst>
      <p:ext uri="{BB962C8B-B14F-4D97-AF65-F5344CB8AC3E}">
        <p14:creationId xmlns:p14="http://schemas.microsoft.com/office/powerpoint/2010/main" val="1674194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“We” </a:t>
            </a:r>
            <a:r>
              <a:rPr lang="en-US" baseline="0" dirty="0">
                <a:sym typeface="Wingdings" panose="05000000000000000000" pitchFamily="2" charset="2"/>
              </a:rPr>
              <a:t> </a:t>
            </a:r>
            <a:r>
              <a:rPr lang="en-US" baseline="0" dirty="0"/>
              <a:t>Shared responsibility</a:t>
            </a:r>
          </a:p>
          <a:p>
            <a:pPr marL="628650" lvl="1" indent="-171450">
              <a:buFont typeface="Arial" panose="020B0604020202020204" pitchFamily="34" charset="0"/>
              <a:buChar char="•"/>
            </a:pPr>
            <a:r>
              <a:rPr lang="en-US" baseline="0" dirty="0"/>
              <a:t>AWS: AWS Components abstract away low level failures like hard-drives and power supplies</a:t>
            </a:r>
          </a:p>
          <a:p>
            <a:pPr marL="628650" lvl="1" indent="-171450">
              <a:buFont typeface="Arial" panose="020B0604020202020204" pitchFamily="34" charset="0"/>
              <a:buChar char="•"/>
            </a:pPr>
            <a:r>
              <a:rPr lang="en-US" baseline="0" dirty="0"/>
              <a:t>AWS: AWS services are built using Best Practices like redundancy to ensure availability</a:t>
            </a:r>
          </a:p>
          <a:p>
            <a:pPr marL="628650" lvl="1" indent="-171450">
              <a:buFont typeface="Arial" panose="020B0604020202020204" pitchFamily="34" charset="0"/>
              <a:buChar char="•"/>
            </a:pPr>
            <a:r>
              <a:rPr lang="en-US" baseline="0" dirty="0"/>
              <a:t>Customer: Use tools AWS offers so their workloads follow best practices. Self architected using zones and regions.</a:t>
            </a:r>
            <a:endParaRPr lang="en-US" dirty="0"/>
          </a:p>
          <a:p>
            <a:endParaRPr lang="en-US" dirty="0"/>
          </a:p>
          <a:p>
            <a:r>
              <a:rPr lang="en-US" dirty="0"/>
              <a:t>Disks, CPUs, power supplies – AWS abstracts these away</a:t>
            </a:r>
          </a:p>
          <a:p>
            <a:r>
              <a:rPr lang="en-US" dirty="0"/>
              <a:t>Bigger issues can sometimes bubble up – AWS services help mitigate these</a:t>
            </a:r>
          </a:p>
          <a:p>
            <a:endParaRPr lang="en-US" dirty="0"/>
          </a:p>
          <a:p>
            <a:r>
              <a:rPr lang="en-US" dirty="0"/>
              <a:t>Failure prevention</a:t>
            </a:r>
            <a:r>
              <a:rPr lang="en-US" baseline="0" dirty="0"/>
              <a:t> is good, but failure management handles the failures that occur despite such prevention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1/19/22 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10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348528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82082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With that capability,</a:t>
            </a:r>
            <a:r>
              <a:rPr lang="en-US" sz="2000" baseline="0" dirty="0"/>
              <a:t> we start to feel immediate benefits by backing up into the cloud</a:t>
            </a:r>
          </a:p>
          <a:p>
            <a:endParaRPr lang="en-US" sz="2000" baseline="0" dirty="0"/>
          </a:p>
          <a:p>
            <a:r>
              <a:rPr lang="en-US" sz="2000" dirty="0"/>
              <a:t>these include…</a:t>
            </a:r>
          </a:p>
          <a:p>
            <a:endParaRPr lang="en-US" sz="2000" dirty="0"/>
          </a:p>
          <a:p>
            <a:r>
              <a:rPr lang="en-US" sz="2000" dirty="0"/>
              <a:t>The ability to leverage existing investments. All major backup vendors support Amazon S3 as a storage target, enabling customers to leverage the benefits of the cloud with minimal modifications to existing workflows. This is one of the reasons that backups are one of the first workloads that customers migrate to the cloud.</a:t>
            </a:r>
          </a:p>
          <a:p>
            <a:endParaRPr lang="en-US" sz="2000" dirty="0"/>
          </a:p>
          <a:p>
            <a:r>
              <a:rPr lang="en-US" sz="2000" dirty="0"/>
              <a:t>You get the benefits of a cost effective offsite storage platform, providing physical separation from your on premises primary data, with pay as you go economics, and no upfront fees or capital investments, and near zero overhead to manage.</a:t>
            </a:r>
          </a:p>
          <a:p>
            <a:endParaRPr lang="en-US" sz="2000" dirty="0"/>
          </a:p>
          <a:p>
            <a:r>
              <a:rPr lang="en-US" sz="2000" dirty="0"/>
              <a:t>If you are backing up to tape, we can help you eliminate that infrastructure, complexity and expense, including the cost and overhead associated with 3</a:t>
            </a:r>
            <a:r>
              <a:rPr lang="en-US" sz="2000" baseline="30000" dirty="0"/>
              <a:t>rd</a:t>
            </a:r>
            <a:r>
              <a:rPr lang="en-US" sz="2000" dirty="0"/>
              <a:t> party tape vaulting services.</a:t>
            </a:r>
          </a:p>
          <a:p>
            <a:endParaRPr lang="en-US" sz="2000" dirty="0"/>
          </a:p>
          <a:p>
            <a:r>
              <a:rPr lang="en-US" sz="2000" dirty="0"/>
              <a:t>And if you are storing your backup data in the AWS cloud you have the ability to repurpose that data for performing analytics, or providing copies to test/dev teams that can spin up resources on demand to run tests or develop products</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331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pPr>
            <a:r>
              <a:rPr lang="en-US" b="1" dirty="0"/>
              <a:t>AWS Storage Gateway</a:t>
            </a:r>
            <a:r>
              <a:rPr lang="en-US" dirty="0"/>
              <a:t> is a hybrid cloud </a:t>
            </a:r>
            <a:r>
              <a:rPr lang="en-US" b="1" dirty="0"/>
              <a:t>storage</a:t>
            </a:r>
            <a:r>
              <a:rPr lang="en-US" dirty="0"/>
              <a:t> solution that helps customers take advantage of the</a:t>
            </a:r>
            <a:r>
              <a:rPr lang="en-US" baseline="0" dirty="0"/>
              <a:t> scale and efficiencies the cloud provides </a:t>
            </a:r>
            <a:r>
              <a:rPr lang="en-US" dirty="0"/>
              <a:t>and bridge the gap between their on-premises environments and the cloud. </a:t>
            </a:r>
            <a:r>
              <a:rPr lang="en-US" b="1" dirty="0"/>
              <a:t>Storage Gateway</a:t>
            </a:r>
            <a:r>
              <a:rPr lang="en-US" dirty="0"/>
              <a:t> enables on-premises applications to use cloud </a:t>
            </a:r>
            <a:r>
              <a:rPr lang="en-US" b="1" dirty="0"/>
              <a:t>storage</a:t>
            </a:r>
            <a:r>
              <a:rPr lang="en-US" dirty="0"/>
              <a:t> by providing low-latency data access over standard </a:t>
            </a:r>
            <a:r>
              <a:rPr lang="en-US" b="1" dirty="0"/>
              <a:t>storage</a:t>
            </a:r>
            <a:r>
              <a:rPr lang="en-US" dirty="0"/>
              <a:t> protocols. You don’t need to make any changes to</a:t>
            </a:r>
            <a:r>
              <a:rPr lang="en-US" baseline="0" dirty="0"/>
              <a:t> your existing backup tools and can use the same technology and processes to back your data to the cloud.</a:t>
            </a:r>
            <a:endParaRPr lang="en-US" dirty="0"/>
          </a:p>
          <a:p>
            <a:pPr marL="0" lvl="0" indent="0">
              <a:lnSpc>
                <a:spcPct val="150000"/>
              </a:lnSpc>
              <a:buFont typeface="Arial" panose="020B0604020202020204" pitchFamily="34" charset="0"/>
              <a:buNone/>
            </a:pPr>
            <a:endParaRPr lang="en-US" strike="noStrike" dirty="0"/>
          </a:p>
          <a:p>
            <a:pPr marL="0" lvl="0" indent="0">
              <a:lnSpc>
                <a:spcPct val="150000"/>
              </a:lnSpc>
              <a:buFont typeface="Arial" panose="020B0604020202020204" pitchFamily="34" charset="0"/>
              <a:buNone/>
            </a:pPr>
            <a:endParaRPr lang="en-US" strike="noStrike" dirty="0"/>
          </a:p>
          <a:p>
            <a:pPr marL="0" lvl="0" indent="0">
              <a:lnSpc>
                <a:spcPct val="150000"/>
              </a:lnSpc>
              <a:buFont typeface="Arial" panose="020B0604020202020204" pitchFamily="34" charset="0"/>
              <a:buNone/>
            </a:pPr>
            <a:r>
              <a:rPr lang="en-US" strike="noStrike" dirty="0"/>
              <a:t>Specifically:  </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Storage Gateway allows customers to connect to and use key cloud storage services such as </a:t>
            </a:r>
            <a:r>
              <a:rPr lang="en-US" dirty="0">
                <a:solidFill>
                  <a:schemeClr val="accent4"/>
                </a:solidFill>
              </a:rPr>
              <a:t>Amazon Simple Storage Service (S3), Amazon S3 Glacier, and Amazon Elastic Block Store (EBS).</a:t>
            </a:r>
            <a:endParaRPr lang="en-US" dirty="0"/>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trike="noStrike" dirty="0"/>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Storage Gateway easily deploys on-premises, as a virtual machine (we support all the major hypervisors) or via a pre-configured hardware appliance.</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By providing a local cache, Storage Gateway enables low latency access to frequently accessed data. </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Storage Gateway supports access via standard storage protocols (NFS, SMB, iSCSI, and iSCSI VTL) for on-prem applications to access data stored in Amazon S3. So no changes to customers’ applications.</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trike="noStrike" dirty="0"/>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Data is transferred securely and efficiently between the on-premises environment and AWS. </a:t>
            </a:r>
          </a:p>
          <a:p>
            <a:pPr marL="342900" lvl="0" indent="-342900">
              <a:lnSpc>
                <a:spcPct val="150000"/>
              </a:lnSpc>
              <a:buFont typeface="Arial" panose="020B0604020202020204" pitchFamily="34" charset="0"/>
              <a:buChar char="•"/>
            </a:pPr>
            <a:endParaRPr lang="en-US" dirty="0"/>
          </a:p>
          <a:p>
            <a:pPr marL="731520" lvl="1" indent="0">
              <a:lnSpc>
                <a:spcPct val="150000"/>
              </a:lnSpc>
              <a:buFont typeface="Arial" panose="020B0604020202020204" pitchFamily="34" charset="0"/>
              <a:buNone/>
            </a:pPr>
            <a:endParaRPr lang="en-US" dirty="0"/>
          </a:p>
          <a:p>
            <a:pPr marL="0" lvl="0" indent="0">
              <a:lnSpc>
                <a:spcPct val="150000"/>
              </a:lnSpc>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1/19/22 1:19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8130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Availability focuses on more common disruptions of smaller scale such as component failures, network issues, and load spikes. </a:t>
            </a:r>
            <a:r>
              <a:rPr lang="en-US" baseline="0" dirty="0"/>
              <a:t>Focused on preventing loss of service, generally measure by the time and application is able to fulfill its business function</a:t>
            </a: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r>
              <a:rPr lang="en-US" sz="1920" b="0" i="0" kern="1200" dirty="0">
                <a:solidFill>
                  <a:schemeClr val="tx1"/>
                </a:solidFill>
                <a:effectLst/>
                <a:latin typeface="Amazon Ember Regular" charset="0"/>
                <a:ea typeface="+mn-ea"/>
                <a:cs typeface="+mn-cs"/>
              </a:rPr>
              <a:t>You should first ensure your workload meets your availability objectives, as a highly available architecture will enable you to meet customers’ needs in the event of availability impacting events.</a:t>
            </a:r>
            <a:endParaRPr lang="en-US" u="sng" dirty="0"/>
          </a:p>
          <a:p>
            <a:r>
              <a:rPr lang="en-US" baseline="0" dirty="0"/>
              <a:t>More important to understand them as points on a spectrum</a:t>
            </a:r>
          </a:p>
          <a:p>
            <a:r>
              <a:rPr lang="en-US" baseline="0" dirty="0"/>
              <a:t>The key difference is preventing loss of service and recovering from loss of service.</a:t>
            </a:r>
          </a:p>
          <a:p>
            <a:endParaRPr lang="en-US" dirty="0"/>
          </a:p>
          <a:p>
            <a:r>
              <a:rPr lang="en-US" dirty="0"/>
              <a:t>An example</a:t>
            </a:r>
            <a:r>
              <a:rPr lang="en-US" baseline="0" dirty="0"/>
              <a:t> of this is: </a:t>
            </a:r>
            <a:r>
              <a:rPr lang="en-US" sz="1920" b="0" i="0" kern="1200" dirty="0">
                <a:solidFill>
                  <a:schemeClr val="tx1"/>
                </a:solidFill>
                <a:effectLst/>
                <a:latin typeface="Amazon Ember Regular" charset="0"/>
                <a:ea typeface="+mn-ea"/>
                <a:cs typeface="+mn-cs"/>
              </a:rPr>
              <a:t>Consider a storage solution that continuously replicates to another site to achieve high availability. If a file or files are deleted or corrupted on the primary storage device, those destructive changes can be replicated to the secondary storage device. In this scenario, despite high availability, the ability to failover in case of data deletion or corruption will be compromised. Instead, a point-in-time backup is also required as part of a DR strategy.</a:t>
            </a:r>
          </a:p>
          <a:p>
            <a:endParaRPr lang="en-US" sz="192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baseline="0" dirty="0"/>
              <a:t>Let’s highlight the difference between HA and DR by walking through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t>This is an example of a simple 3-tier architecture, making use of three availability zones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t>The ELB is a Managed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t>EC2 instances are in all 3 AZs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t>RDS you simply tell it to be multi-AZ</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t>S3 and DynamoDB: These services automatically replicate data and compute across multiple </a:t>
            </a:r>
            <a:r>
              <a:rPr lang="en-US" sz="2000" baseline="0" dirty="0" err="1"/>
              <a:t>Azs</a:t>
            </a:r>
            <a:r>
              <a:rPr lang="en-US" sz="2000" baseline="0" dirty="0"/>
              <a:t> – regional (versus  zonal)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242582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Disaster recovery strategies available to you within AWS can be broadly categorized into four approaches, ranging from the low cost and low complexity of making backups to more complex strategies using Regions. It is critical to regularly test your disaster recovery strategy so that you have confidence in invoking it, should it become necessary</a:t>
            </a:r>
          </a:p>
          <a:p>
            <a:endParaRPr lang="en-US" dirty="0"/>
          </a:p>
          <a:p>
            <a:r>
              <a:rPr lang="en-US" dirty="0"/>
              <a:t>For a disaster event based on disruption or loss of one physical data center for a well-architected, highly available workload, you may only require a backup and restore approach to disaster recovery. If your definition of a disaster goes beyond the disruption or loss of a physical data center to that of a Region or if you are subject to regulatory requirements that require it, then you should consider Pilot Light, Warm Standby, or Hot</a:t>
            </a:r>
            <a:r>
              <a:rPr lang="en-US" baseline="0" dirty="0"/>
              <a:t> Standby</a:t>
            </a:r>
            <a:r>
              <a:rPr lang="en-US" dirty="0"/>
              <a:t> </a:t>
            </a:r>
          </a:p>
          <a:p>
            <a:endParaRPr dirty="0"/>
          </a:p>
        </p:txBody>
      </p:sp>
    </p:spTree>
    <p:extLst>
      <p:ext uri="{BB962C8B-B14F-4D97-AF65-F5344CB8AC3E}">
        <p14:creationId xmlns:p14="http://schemas.microsoft.com/office/powerpoint/2010/main" val="221165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7662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2400" dirty="0"/>
              <a:t>Suitable for:</a:t>
            </a:r>
          </a:p>
          <a:p>
            <a:r>
              <a:rPr lang="en-US" sz="2400" dirty="0"/>
              <a:t>Solutions that require RTO &amp; RPO of near zero</a:t>
            </a:r>
          </a:p>
          <a:p>
            <a:r>
              <a:rPr lang="en-US" sz="2400" dirty="0"/>
              <a:t>Core business-critical functions</a:t>
            </a:r>
          </a:p>
          <a:p>
            <a:r>
              <a:rPr lang="en-US" sz="2400" dirty="0"/>
              <a:t>Higher cost DR option</a:t>
            </a:r>
          </a:p>
          <a:p>
            <a:endParaRPr lang="en-US" dirty="0"/>
          </a:p>
          <a:p>
            <a:endParaRPr lang="en-US" dirty="0"/>
          </a:p>
          <a:p>
            <a:pPr marL="0" marR="0" lvl="0" indent="0" defTabSz="457200" eaLnBrk="1" fontAlgn="auto" latinLnBrk="0" hangingPunct="1">
              <a:lnSpc>
                <a:spcPct val="125000"/>
              </a:lnSpc>
              <a:spcBef>
                <a:spcPts val="0"/>
              </a:spcBef>
              <a:spcAft>
                <a:spcPts val="0"/>
              </a:spcAft>
              <a:buClrTx/>
              <a:buSzTx/>
              <a:buFontTx/>
              <a:buNone/>
              <a:tabLst/>
              <a:defRPr/>
            </a:pPr>
            <a:r>
              <a:rPr lang="en-US" sz="2400" dirty="0"/>
              <a:t>You can run your workload simultaneously in multiple Regions as part of </a:t>
            </a:r>
            <a:r>
              <a:rPr lang="en-US" sz="2400" baseline="0" dirty="0"/>
              <a:t>a </a:t>
            </a:r>
            <a:r>
              <a:rPr lang="en-US" sz="2400" dirty="0"/>
              <a:t>hot standby active/passive strategy</a:t>
            </a:r>
          </a:p>
          <a:p>
            <a:pPr marL="0" marR="0" lvl="0" indent="0" defTabSz="457200" eaLnBrk="1" fontAlgn="auto" latinLnBrk="0" hangingPunct="1">
              <a:lnSpc>
                <a:spcPct val="125000"/>
              </a:lnSpc>
              <a:spcBef>
                <a:spcPts val="0"/>
              </a:spcBef>
              <a:spcAft>
                <a:spcPts val="0"/>
              </a:spcAft>
              <a:buClrTx/>
              <a:buSzTx/>
              <a:buFontTx/>
              <a:buNone/>
              <a:tabLst/>
              <a:defRPr/>
            </a:pPr>
            <a:r>
              <a:rPr lang="en-US" dirty="0"/>
              <a:t>hot standby serves traffic only from a single region, and the other Region(s) are only used for disaster recovery</a:t>
            </a:r>
          </a:p>
          <a:p>
            <a:pPr marL="0" marR="0" lvl="0" indent="0" defTabSz="457200" eaLnBrk="1" fontAlgn="auto" latinLnBrk="0" hangingPunct="1">
              <a:lnSpc>
                <a:spcPct val="125000"/>
              </a:lnSpc>
              <a:spcBef>
                <a:spcPts val="0"/>
              </a:spcBef>
              <a:spcAft>
                <a:spcPts val="0"/>
              </a:spcAft>
              <a:buClrTx/>
              <a:buSzTx/>
              <a:buFontTx/>
              <a:buNone/>
              <a:tabLst/>
              <a:defRPr/>
            </a:pPr>
            <a:r>
              <a:rPr lang="en-US" dirty="0"/>
              <a:t>Hot standby uses an active/passive configuration where users are only directed to a single region and DR regions do not take production traffic</a:t>
            </a:r>
            <a:endParaRPr lang="en-US" baseline="0" dirty="0"/>
          </a:p>
          <a:p>
            <a:pPr marL="0" marR="0" lvl="0" indent="0" defTabSz="457200" eaLnBrk="1" fontAlgn="auto" latinLnBrk="0" hangingPunct="1">
              <a:lnSpc>
                <a:spcPct val="125000"/>
              </a:lnSpc>
              <a:spcBef>
                <a:spcPts val="0"/>
              </a:spcBef>
              <a:spcAft>
                <a:spcPts val="0"/>
              </a:spcAft>
              <a:buClrTx/>
              <a:buSzTx/>
              <a:buFontTx/>
              <a:buNone/>
              <a:tabLst/>
              <a:defRPr/>
            </a:pPr>
            <a:r>
              <a:rPr lang="en-US" baseline="0" dirty="0"/>
              <a:t>When a disaster occurs, you failover to the DR regions</a:t>
            </a:r>
          </a:p>
          <a:p>
            <a:pPr marL="0" marR="0" lvl="0" indent="0" defTabSz="457200" eaLnBrk="1" fontAlgn="auto" latinLnBrk="0" hangingPunct="1">
              <a:lnSpc>
                <a:spcPct val="125000"/>
              </a:lnSpc>
              <a:spcBef>
                <a:spcPts val="0"/>
              </a:spcBef>
              <a:spcAft>
                <a:spcPts val="0"/>
              </a:spcAft>
              <a:buClrTx/>
              <a:buSzTx/>
              <a:buFontTx/>
              <a:buNone/>
              <a:tabLst/>
              <a:defRPr/>
            </a:pPr>
            <a:endParaRPr lang="en-US" baseline="0" dirty="0"/>
          </a:p>
          <a:p>
            <a:pPr marL="0" marR="0" lvl="0" indent="0" defTabSz="457200" eaLnBrk="1" fontAlgn="auto" latinLnBrk="0" hangingPunct="1">
              <a:lnSpc>
                <a:spcPct val="125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40025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345378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2400" dirty="0"/>
              <a:t>Suitable for:</a:t>
            </a:r>
          </a:p>
          <a:p>
            <a:r>
              <a:rPr lang="en-US" sz="2400" dirty="0"/>
              <a:t>Solutions that require RTO &amp; RPO in minutes</a:t>
            </a:r>
          </a:p>
          <a:p>
            <a:r>
              <a:rPr lang="en-US" sz="2400" b="0" i="0" kern="1200" dirty="0">
                <a:solidFill>
                  <a:schemeClr val="tx1"/>
                </a:solidFill>
                <a:effectLst/>
                <a:latin typeface="Amazon Ember Regular" charset="0"/>
                <a:ea typeface="+mn-ea"/>
                <a:cs typeface="+mn-cs"/>
                <a:sym typeface="Avenir Roman"/>
              </a:rPr>
              <a:t> </a:t>
            </a:r>
            <a:r>
              <a:rPr lang="en-US" sz="2400" b="1" i="0" kern="1200" dirty="0">
                <a:solidFill>
                  <a:schemeClr val="tx1"/>
                </a:solidFill>
                <a:effectLst/>
                <a:latin typeface="Amazon Ember Regular" charset="0"/>
                <a:ea typeface="+mn-ea"/>
                <a:cs typeface="+mn-cs"/>
                <a:sym typeface="Avenir Roman"/>
              </a:rPr>
              <a:t>RPO: &lt;35 minutes; RTO: 0-15 minutes.</a:t>
            </a:r>
            <a:endParaRPr lang="en-US" sz="2400" dirty="0"/>
          </a:p>
          <a:p>
            <a:r>
              <a:rPr lang="en-US" sz="2400" dirty="0"/>
              <a:t>Core business-critical functions</a:t>
            </a:r>
          </a:p>
          <a:p>
            <a:r>
              <a:rPr lang="en-US" sz="2400" dirty="0"/>
              <a:t>Higher cost DR option</a:t>
            </a:r>
          </a:p>
          <a:p>
            <a:endParaRPr lang="en-US" dirty="0"/>
          </a:p>
          <a:p>
            <a:pPr marL="0" marR="0" lvl="0" indent="0" defTabSz="457200" eaLnBrk="1" fontAlgn="auto" latinLnBrk="0" hangingPunct="1">
              <a:lnSpc>
                <a:spcPct val="125000"/>
              </a:lnSpc>
              <a:spcBef>
                <a:spcPts val="0"/>
              </a:spcBef>
              <a:spcAft>
                <a:spcPts val="0"/>
              </a:spcAft>
              <a:buClrTx/>
              <a:buSzTx/>
              <a:buFontTx/>
              <a:buNone/>
              <a:tabLst/>
              <a:defRPr/>
            </a:pPr>
            <a:r>
              <a:rPr lang="en-US" sz="2400" dirty="0">
                <a:effectLst/>
                <a:latin typeface="+mn-lt"/>
                <a:ea typeface="+mn-ea"/>
                <a:cs typeface="+mn-cs"/>
                <a:sym typeface="Avenir Roman"/>
              </a:rPr>
              <a:t>A warm standby is suitable for solutions that require an RTO and RPO in minute. These are typically core business critical functions. They are a slightly higher cost DR option, and a scaled-down version of a fully functional environment in this case. The warm standby DR approach requires replication of data and services in the AWS cloud, so that a full failover to the cloud can instantly occur in the event of a disaster. </a:t>
            </a:r>
          </a:p>
          <a:p>
            <a:endParaRPr lang="en-US" dirty="0"/>
          </a:p>
          <a:p>
            <a:r>
              <a:rPr lang="en-US" dirty="0"/>
              <a:t>DB mirroring and replication</a:t>
            </a:r>
          </a:p>
          <a:p>
            <a:endParaRPr lang="en-US" dirty="0"/>
          </a:p>
          <a:p>
            <a:r>
              <a:rPr lang="en-US" dirty="0"/>
              <a:t>Other compute resources have been created but are shutdown. </a:t>
            </a:r>
          </a:p>
          <a:p>
            <a:endParaRPr lang="en-US" dirty="0"/>
          </a:p>
          <a:p>
            <a:r>
              <a:rPr lang="en-US" dirty="0"/>
              <a:t>In the case of an event, those would have to started and you would have to wait for them to come online</a:t>
            </a:r>
          </a:p>
          <a:p>
            <a:endParaRPr lang="en-US" dirty="0"/>
          </a:p>
        </p:txBody>
      </p:sp>
    </p:spTree>
    <p:extLst>
      <p:ext uri="{BB962C8B-B14F-4D97-AF65-F5344CB8AC3E}">
        <p14:creationId xmlns:p14="http://schemas.microsoft.com/office/powerpoint/2010/main" val="284338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055973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593714"/>
            <a:ext cx="3683000" cy="433387"/>
          </a:xfrm>
        </p:spPr>
        <p:txBody>
          <a:bodyPr>
            <a:normAutofit/>
          </a:bodyPr>
          <a:lstStyle>
            <a:lvl1pPr marL="0" indent="0" algn="l">
              <a:buNone/>
              <a:defRPr sz="1600" baseline="0">
                <a:latin typeface="+mn-lt"/>
              </a:defRPr>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974715"/>
            <a:ext cx="3683000" cy="369888"/>
          </a:xfrm>
        </p:spPr>
        <p:txBody>
          <a:bodyPr>
            <a:normAutofit/>
          </a:bodyPr>
          <a:lstStyle>
            <a:lvl1pPr marL="0" indent="0" algn="l">
              <a:buNone/>
              <a:defRPr sz="1600" baseline="0">
                <a:solidFill>
                  <a:schemeClr val="accent6"/>
                </a:solidFill>
                <a:latin typeface="+mn-lt"/>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atin typeface="+mj-lt"/>
              </a:defRPr>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atin typeface="+mn-lt"/>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
        <p:nvSpPr>
          <p:cNvPr id="11" name="TextBox 10">
            <a:extLst>
              <a:ext uri="{FF2B5EF4-FFF2-40B4-BE49-F238E27FC236}">
                <a16:creationId xmlns:a16="http://schemas.microsoft.com/office/drawing/2014/main" id="{F8A6DF5C-E934-3846-B9EB-739F3AB85388}"/>
              </a:ext>
            </a:extLst>
          </p:cNvPr>
          <p:cNvSpPr txBox="1"/>
          <p:nvPr userDrawn="1"/>
        </p:nvSpPr>
        <p:spPr>
          <a:xfrm>
            <a:off x="489150" y="4802438"/>
            <a:ext cx="4198964"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t>
            </a:r>
            <a:r>
              <a:rPr lang="en-US" sz="7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Amazon Confidential</a:t>
            </a:r>
            <a:endPar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786313" y="1028700"/>
            <a:ext cx="4000500" cy="318021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42899" y="1028700"/>
            <a:ext cx="4000500"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188" b="1">
                <a:latin typeface="+mn-lt"/>
              </a:defRPr>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4239174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899" y="1028700"/>
            <a:ext cx="2857500" cy="3142897"/>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943600" y="1028700"/>
            <a:ext cx="2857500" cy="3142897"/>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29000" y="1028700"/>
            <a:ext cx="2286000" cy="1678935"/>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29000" y="2979591"/>
            <a:ext cx="2286000" cy="1183062"/>
          </a:xfrm>
          <a:prstGeom prst="rect">
            <a:avLst/>
          </a:prstGeom>
        </p:spPr>
        <p:txBody>
          <a:bodyPr/>
          <a:lstStyle/>
          <a:p>
            <a:r>
              <a:rPr lang="en-US"/>
              <a:t>Click icon to add picture</a:t>
            </a:r>
          </a:p>
        </p:txBody>
      </p:sp>
    </p:spTree>
    <p:extLst>
      <p:ext uri="{BB962C8B-B14F-4D97-AF65-F5344CB8AC3E}">
        <p14:creationId xmlns:p14="http://schemas.microsoft.com/office/powerpoint/2010/main" val="4933918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_Im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450023" cy="545741"/>
          </a:xfrm>
        </p:spPr>
        <p:txBody>
          <a:bodyPr>
            <a:normAutofit/>
          </a:bodyPr>
          <a:lstStyle>
            <a:lvl1pPr>
              <a:defRPr sz="2375">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1" y="1028700"/>
            <a:ext cx="5206364" cy="3142897"/>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829300" y="1028700"/>
            <a:ext cx="2971800" cy="3142897"/>
          </a:xfrm>
          <a:prstGeom prst="rect">
            <a:avLst/>
          </a:prstGeom>
        </p:spPr>
        <p:txBody>
          <a:bodyPr/>
          <a:lstStyle/>
          <a:p>
            <a:r>
              <a:rPr lang="en-US"/>
              <a:t>Click icon to add picture</a:t>
            </a:r>
          </a:p>
        </p:txBody>
      </p:sp>
    </p:spTree>
    <p:extLst>
      <p:ext uri="{BB962C8B-B14F-4D97-AF65-F5344CB8AC3E}">
        <p14:creationId xmlns:p14="http://schemas.microsoft.com/office/powerpoint/2010/main" val="15095710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r>
              <a:rPr lang="en-US"/>
              <a:t>Click icon to add picture</a:t>
            </a:r>
          </a:p>
        </p:txBody>
      </p:sp>
    </p:spTree>
    <p:extLst>
      <p:ext uri="{BB962C8B-B14F-4D97-AF65-F5344CB8AC3E}">
        <p14:creationId xmlns:p14="http://schemas.microsoft.com/office/powerpoint/2010/main" val="34324494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9144000" cy="5143499"/>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796459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28700"/>
            <a:ext cx="9144000" cy="33310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15" name="Picture Placeholder 2"/>
          <p:cNvSpPr>
            <a:spLocks noGrp="1"/>
          </p:cNvSpPr>
          <p:nvPr>
            <p:ph type="pic" sz="quarter" idx="16"/>
          </p:nvPr>
        </p:nvSpPr>
        <p:spPr>
          <a:xfrm>
            <a:off x="591672"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705187"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818702"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2"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7"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2"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7575501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a:t>Click to edit Master title style</a:t>
            </a:r>
            <a:endParaRPr lang="en-US" dirty="0"/>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8956608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lstStyle>
            <a:lvl1pPr>
              <a:defRPr>
                <a:solidFill>
                  <a:schemeClr val="tx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42900" y="1028700"/>
            <a:ext cx="8443913" cy="3127375"/>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21334187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Bar_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414" cy="545741"/>
          </a:xfrm>
        </p:spPr>
        <p:txBody>
          <a:bodyPr/>
          <a:lstStyle>
            <a:lvl1pPr>
              <a:defRPr>
                <a:solidFill>
                  <a:schemeClr val="tx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42900" y="1028700"/>
            <a:ext cx="8443913" cy="340360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664870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Pie_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42900" y="1028700"/>
            <a:ext cx="8443913" cy="340360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000372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Line_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42900" y="1028700"/>
            <a:ext cx="8443913" cy="340360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36490195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924F61-A738-954F-B21A-FDF784C1AF0A}"/>
              </a:ext>
            </a:extLst>
          </p:cNvPr>
          <p:cNvPicPr>
            <a:picLocks noChangeAspect="1"/>
          </p:cNvPicPr>
          <p:nvPr userDrawn="1"/>
        </p:nvPicPr>
        <p:blipFill>
          <a:blip r:embed="rId2"/>
          <a:srcRect/>
          <a:stretch/>
        </p:blipFill>
        <p:spPr>
          <a:xfrm>
            <a:off x="0" y="0"/>
            <a:ext cx="9144000" cy="5143500"/>
          </a:xfrm>
          <a:prstGeom prst="rect">
            <a:avLst/>
          </a:prstGeom>
        </p:spPr>
      </p:pic>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sp>
        <p:nvSpPr>
          <p:cNvPr id="10" name="Title 1"/>
          <p:cNvSpPr>
            <a:spLocks noGrp="1"/>
          </p:cNvSpPr>
          <p:nvPr>
            <p:ph type="title"/>
          </p:nvPr>
        </p:nvSpPr>
        <p:spPr>
          <a:xfrm>
            <a:off x="342900" y="1618394"/>
            <a:ext cx="6662921" cy="704387"/>
          </a:xfrm>
        </p:spPr>
        <p:txBody>
          <a:bodyPr anchor="ctr" anchorCtr="0">
            <a:noAutofit/>
          </a:bodyPr>
          <a:lstStyle>
            <a:lvl1pPr algn="l">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342900" y="2322780"/>
            <a:ext cx="3987800" cy="495300"/>
          </a:xfrm>
          <a:prstGeom prst="rect">
            <a:avLst/>
          </a:prstGeom>
        </p:spPr>
        <p:txBody>
          <a:bodyPr/>
          <a:lstStyle/>
          <a:p>
            <a:pPr lvl="0"/>
            <a:r>
              <a:rPr lang="en-US"/>
              <a:t>Click to 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
        <p:nvSpPr>
          <p:cNvPr id="13" name="Rounded Rectangle 12">
            <a:extLst>
              <a:ext uri="{FF2B5EF4-FFF2-40B4-BE49-F238E27FC236}">
                <a16:creationId xmlns:a16="http://schemas.microsoft.com/office/drawing/2014/main" id="{2B4589BE-DBF9-BA4A-9873-A2750408719D}"/>
              </a:ext>
            </a:extLst>
          </p:cNvPr>
          <p:cNvSpPr/>
          <p:nvPr userDrawn="1"/>
        </p:nvSpPr>
        <p:spPr>
          <a:xfrm>
            <a:off x="7141176" y="4521361"/>
            <a:ext cx="1858141" cy="448519"/>
          </a:xfrm>
          <a:prstGeom prst="roundRect">
            <a:avLst/>
          </a:prstGeom>
          <a:gradFill flip="none" rotWithShape="1">
            <a:gsLst>
              <a:gs pos="100000">
                <a:srgbClr val="161E2D">
                  <a:alpha val="0"/>
                </a:srgbClr>
              </a:gs>
              <a:gs pos="0">
                <a:srgbClr val="161E2D">
                  <a:alpha val="0"/>
                </a:srgbClr>
              </a:gs>
              <a:gs pos="56995">
                <a:srgbClr val="161E2D"/>
              </a:gs>
              <a:gs pos="26000">
                <a:srgbClr val="161E2D"/>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pic>
        <p:nvPicPr>
          <p:cNvPr id="16" name="Picture 15">
            <a:extLst>
              <a:ext uri="{FF2B5EF4-FFF2-40B4-BE49-F238E27FC236}">
                <a16:creationId xmlns:a16="http://schemas.microsoft.com/office/drawing/2014/main" id="{C8BCC7DE-7F2B-4240-9333-D8D52F6221B9}"/>
              </a:ext>
            </a:extLst>
          </p:cNvPr>
          <p:cNvPicPr>
            <a:picLocks noChangeAspect="1"/>
          </p:cNvPicPr>
          <p:nvPr userDrawn="1"/>
        </p:nvPicPr>
        <p:blipFill>
          <a:blip r:embed="rId3"/>
          <a:srcRect/>
          <a:stretch/>
        </p:blipFill>
        <p:spPr>
          <a:xfrm>
            <a:off x="7680866" y="4595506"/>
            <a:ext cx="1111976" cy="306131"/>
          </a:xfrm>
          <a:prstGeom prst="rect">
            <a:avLst/>
          </a:prstGeom>
        </p:spPr>
      </p:pic>
    </p:spTree>
    <p:extLst>
      <p:ext uri="{BB962C8B-B14F-4D97-AF65-F5344CB8AC3E}">
        <p14:creationId xmlns:p14="http://schemas.microsoft.com/office/powerpoint/2010/main" val="5175916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p>
            <a:r>
              <a:rPr lang="en-US"/>
              <a:t>Click to edit Master title style</a:t>
            </a:r>
            <a:endParaRPr lang="en-US" dirty="0"/>
          </a:p>
        </p:txBody>
      </p:sp>
    </p:spTree>
    <p:extLst>
      <p:ext uri="{BB962C8B-B14F-4D97-AF65-F5344CB8AC3E}">
        <p14:creationId xmlns:p14="http://schemas.microsoft.com/office/powerpoint/2010/main" val="10585818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6770" cy="545741"/>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340592" y="1028700"/>
            <a:ext cx="8446770" cy="3553926"/>
          </a:xfrm>
          <a:prstGeom prst="rect">
            <a:avLst/>
          </a:prstGeom>
        </p:spPr>
        <p:txBody>
          <a:bodyPr/>
          <a:lstStyle>
            <a:lvl1pPr marL="0" indent="0">
              <a:buNone/>
              <a:defRPr>
                <a:solidFill>
                  <a:schemeClr val="tx2"/>
                </a:solidFill>
              </a:defRPr>
            </a:lvl1pPr>
            <a:lvl2pPr marL="742950" indent="-285750">
              <a:buFont typeface="Arial"/>
              <a:buChar char="•"/>
              <a:defRPr>
                <a:solidFill>
                  <a:schemeClr val="tx2"/>
                </a:solidFill>
              </a:defRPr>
            </a:lvl2pPr>
            <a:lvl3pPr marL="1143000" indent="-2286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531775"/>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How_to_Use">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spTree>
    <p:extLst>
      <p:ext uri="{BB962C8B-B14F-4D97-AF65-F5344CB8AC3E}">
        <p14:creationId xmlns:p14="http://schemas.microsoft.com/office/powerpoint/2010/main" val="15155994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60610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6595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1"/>
            <a:ext cx="9144000" cy="5242737"/>
          </a:xfrm>
          <a:prstGeom prst="rect">
            <a:avLst/>
          </a:prstGeom>
        </p:spPr>
      </p:pic>
      <p:sp>
        <p:nvSpPr>
          <p:cNvPr id="6" name="Text Placeholder 11"/>
          <p:cNvSpPr>
            <a:spLocks noGrp="1"/>
          </p:cNvSpPr>
          <p:nvPr>
            <p:ph type="body" sz="quarter" idx="10"/>
          </p:nvPr>
        </p:nvSpPr>
        <p:spPr>
          <a:xfrm>
            <a:off x="487899" y="3867682"/>
            <a:ext cx="3923234" cy="469342"/>
          </a:xfrm>
        </p:spPr>
        <p:txBody>
          <a:bodyPr>
            <a:normAutofit/>
          </a:bodyPr>
          <a:lstStyle>
            <a:lvl1pPr marL="0" indent="0" algn="l">
              <a:buNone/>
              <a:defRPr sz="1600" baseline="0"/>
            </a:lvl1pPr>
          </a:lstStyle>
          <a:p>
            <a:pPr lvl="0"/>
            <a:endParaRPr lang="en-US" dirty="0"/>
          </a:p>
        </p:txBody>
      </p:sp>
      <p:sp>
        <p:nvSpPr>
          <p:cNvPr id="7" name="Text Placeholder 11"/>
          <p:cNvSpPr>
            <a:spLocks noGrp="1"/>
          </p:cNvSpPr>
          <p:nvPr>
            <p:ph type="body" sz="quarter" idx="11"/>
          </p:nvPr>
        </p:nvSpPr>
        <p:spPr>
          <a:xfrm>
            <a:off x="487899" y="4337024"/>
            <a:ext cx="3683000" cy="369888"/>
          </a:xfrm>
        </p:spPr>
        <p:txBody>
          <a:bodyPr>
            <a:normAutofit/>
          </a:bodyPr>
          <a:lstStyle>
            <a:lvl1pPr marL="0" indent="0" algn="l">
              <a:buNone/>
              <a:defRPr sz="1600" baseline="0">
                <a:solidFill>
                  <a:schemeClr val="accent6"/>
                </a:solidFill>
              </a:defRPr>
            </a:lvl1pPr>
          </a:lstStyle>
          <a:p>
            <a:pPr lvl="0"/>
            <a:endParaRPr lang="en-US" dirty="0"/>
          </a:p>
        </p:txBody>
      </p:sp>
      <p:sp>
        <p:nvSpPr>
          <p:cNvPr id="10" name="Text Placeholder 8"/>
          <p:cNvSpPr>
            <a:spLocks noGrp="1"/>
          </p:cNvSpPr>
          <p:nvPr>
            <p:ph type="body" sz="quarter" idx="12" hasCustomPrompt="1"/>
          </p:nvPr>
        </p:nvSpPr>
        <p:spPr>
          <a:xfrm>
            <a:off x="487898" y="1937319"/>
            <a:ext cx="7868702" cy="715447"/>
          </a:xfrm>
        </p:spPr>
        <p:txBody>
          <a:bodyPr>
            <a:noAutofit/>
          </a:bodyPr>
          <a:lstStyle>
            <a:lvl1pPr marL="0" indent="0" algn="l">
              <a:buNone/>
              <a:defRPr sz="4000" b="1" baseline="0"/>
            </a:lvl1pPr>
          </a:lstStyle>
          <a:p>
            <a:pPr lvl="0"/>
            <a:r>
              <a:rPr lang="en-US" dirty="0"/>
              <a:t>DTOC – Intro to AWS Immersion Day</a:t>
            </a:r>
          </a:p>
        </p:txBody>
      </p:sp>
      <p:sp>
        <p:nvSpPr>
          <p:cNvPr id="12" name="Text Placeholder 11"/>
          <p:cNvSpPr>
            <a:spLocks noGrp="1"/>
          </p:cNvSpPr>
          <p:nvPr>
            <p:ph type="body" sz="quarter" idx="13"/>
          </p:nvPr>
        </p:nvSpPr>
        <p:spPr>
          <a:xfrm>
            <a:off x="487900" y="2658576"/>
            <a:ext cx="6041582" cy="487849"/>
          </a:xfrm>
        </p:spPr>
        <p:txBody>
          <a:bodyPr/>
          <a:lstStyle>
            <a:lvl1pPr marL="0" indent="0" algn="l">
              <a:buNone/>
              <a:defRPr/>
            </a:lvl1pPr>
          </a:lstStyle>
          <a:p>
            <a:pPr lvl="0"/>
            <a:r>
              <a:rPr lang="en-US"/>
              <a:t>Click to edit Master text styles</a:t>
            </a: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7137" y="437056"/>
            <a:ext cx="979394" cy="585529"/>
          </a:xfrm>
          <a:prstGeom prst="rect">
            <a:avLst/>
          </a:prstGeom>
        </p:spPr>
      </p:pic>
    </p:spTree>
    <p:extLst>
      <p:ext uri="{BB962C8B-B14F-4D97-AF65-F5344CB8AC3E}">
        <p14:creationId xmlns:p14="http://schemas.microsoft.com/office/powerpoint/2010/main" val="759091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37504" y="3718973"/>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37504"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37505" y="2658576"/>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2" y="437057"/>
            <a:ext cx="848312"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 and Trademark</a:t>
            </a:r>
          </a:p>
        </p:txBody>
      </p:sp>
    </p:spTree>
    <p:extLst>
      <p:ext uri="{BB962C8B-B14F-4D97-AF65-F5344CB8AC3E}">
        <p14:creationId xmlns:p14="http://schemas.microsoft.com/office/powerpoint/2010/main" val="23542175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810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3"/>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16434318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3"/>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33611545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96394" y="1969203"/>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 and Trademark</a:t>
            </a:r>
          </a:p>
        </p:txBody>
      </p:sp>
    </p:spTree>
    <p:extLst>
      <p:ext uri="{BB962C8B-B14F-4D97-AF65-F5344CB8AC3E}">
        <p14:creationId xmlns:p14="http://schemas.microsoft.com/office/powerpoint/2010/main" val="10968594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slide - Oran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3"/>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7" name="TextBox 6">
            <a:extLst>
              <a:ext uri="{FF2B5EF4-FFF2-40B4-BE49-F238E27FC236}">
                <a16:creationId xmlns:a16="http://schemas.microsoft.com/office/drawing/2014/main" id="{F4C7A6D3-65A0-8542-AE4B-0026DA76B828}"/>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 and Trademark</a:t>
            </a:r>
          </a:p>
        </p:txBody>
      </p:sp>
    </p:spTree>
    <p:extLst>
      <p:ext uri="{BB962C8B-B14F-4D97-AF65-F5344CB8AC3E}">
        <p14:creationId xmlns:p14="http://schemas.microsoft.com/office/powerpoint/2010/main" val="4391837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3"/>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7" name="TextBox 6">
            <a:extLst>
              <a:ext uri="{FF2B5EF4-FFF2-40B4-BE49-F238E27FC236}">
                <a16:creationId xmlns:a16="http://schemas.microsoft.com/office/drawing/2014/main" id="{6B5352DB-30F3-104A-9B80-B5A5F889DF74}"/>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 and Trademark</a:t>
            </a:r>
          </a:p>
        </p:txBody>
      </p:sp>
    </p:spTree>
    <p:extLst>
      <p:ext uri="{BB962C8B-B14F-4D97-AF65-F5344CB8AC3E}">
        <p14:creationId xmlns:p14="http://schemas.microsoft.com/office/powerpoint/2010/main" val="15911931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904021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1"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1"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84187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1"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31778292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6" y="1119542"/>
            <a:ext cx="2836863"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1" y="1119542"/>
            <a:ext cx="2989065" cy="3142897"/>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6" y="1119541"/>
            <a:ext cx="2001515" cy="1678935"/>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6" y="3079377"/>
            <a:ext cx="2001515" cy="1183062"/>
          </a:xfrm>
          <a:prstGeom prst="rect">
            <a:avLst/>
          </a:prstGeom>
        </p:spPr>
        <p:txBody>
          <a:bodyPr/>
          <a:lstStyle/>
          <a:p>
            <a:endParaRPr lang="en-US" dirty="0"/>
          </a:p>
        </p:txBody>
      </p:sp>
    </p:spTree>
    <p:extLst>
      <p:ext uri="{BB962C8B-B14F-4D97-AF65-F5344CB8AC3E}">
        <p14:creationId xmlns:p14="http://schemas.microsoft.com/office/powerpoint/2010/main" val="31422407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1" y="1119542"/>
            <a:ext cx="5077279"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2"/>
            <a:ext cx="3047700" cy="3142897"/>
          </a:xfrm>
          <a:prstGeom prst="rect">
            <a:avLst/>
          </a:prstGeom>
        </p:spPr>
        <p:txBody>
          <a:bodyPr/>
          <a:lstStyle/>
          <a:p>
            <a:endParaRPr lang="en-US" dirty="0"/>
          </a:p>
        </p:txBody>
      </p:sp>
    </p:spTree>
    <p:extLst>
      <p:ext uri="{BB962C8B-B14F-4D97-AF65-F5344CB8AC3E}">
        <p14:creationId xmlns:p14="http://schemas.microsoft.com/office/powerpoint/2010/main" val="3660444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1" name="TextBox 10">
            <a:extLst>
              <a:ext uri="{FF2B5EF4-FFF2-40B4-BE49-F238E27FC236}">
                <a16:creationId xmlns:a16="http://schemas.microsoft.com/office/drawing/2014/main" id="{2E370547-51F1-844B-A991-CC75894545DD}"/>
              </a:ext>
            </a:extLst>
          </p:cNvPr>
          <p:cNvSpPr txBox="1"/>
          <p:nvPr userDrawn="1"/>
        </p:nvSpPr>
        <p:spPr>
          <a:xfrm>
            <a:off x="489150" y="4802438"/>
            <a:ext cx="4198964"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t>
            </a:r>
            <a:r>
              <a:rPr lang="en-US" sz="7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Amazon Confidential</a:t>
            </a:r>
            <a:endPar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endParaRPr lang="en-US" dirty="0"/>
          </a:p>
        </p:txBody>
      </p:sp>
    </p:spTree>
    <p:extLst>
      <p:ext uri="{BB962C8B-B14F-4D97-AF65-F5344CB8AC3E}">
        <p14:creationId xmlns:p14="http://schemas.microsoft.com/office/powerpoint/2010/main" val="38215438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9144000" cy="5143499"/>
          </a:xfrm>
          <a:prstGeom prst="rect">
            <a:avLst/>
          </a:prstGeom>
        </p:spPr>
        <p:txBody>
          <a:bodyPr/>
          <a:lstStyle/>
          <a:p>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51424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8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06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lor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5029"/>
            <a:ext cx="9144000" cy="3331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Picture Placeholder 2"/>
          <p:cNvSpPr>
            <a:spLocks noGrp="1"/>
          </p:cNvSpPr>
          <p:nvPr>
            <p:ph type="pic" sz="quarter" idx="16"/>
          </p:nvPr>
        </p:nvSpPr>
        <p:spPr>
          <a:xfrm>
            <a:off x="591672"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705187"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4818702"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2"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7"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2"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48294685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2521035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36789" y="1154114"/>
            <a:ext cx="8205549" cy="3127375"/>
          </a:xfrm>
          <a:prstGeom prst="rect">
            <a:avLst/>
          </a:prstGeom>
        </p:spPr>
        <p:txBody>
          <a:bodyPr/>
          <a:lstStyle/>
          <a:p>
            <a:endParaRPr lang="en-US" dirty="0"/>
          </a:p>
        </p:txBody>
      </p:sp>
    </p:spTree>
    <p:extLst>
      <p:ext uri="{BB962C8B-B14F-4D97-AF65-F5344CB8AC3E}">
        <p14:creationId xmlns:p14="http://schemas.microsoft.com/office/powerpoint/2010/main" val="2728973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27690317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28185189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282011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D43"/>
              </a:solidFill>
              <a:effectLst/>
              <a:uLnTx/>
              <a:uFillTx/>
              <a:latin typeface="Arial"/>
              <a:ea typeface="+mn-ea"/>
              <a:cs typeface="+mn-cs"/>
            </a:endParaRPr>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5" y="6104965"/>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D43"/>
              </a:solidFill>
              <a:effectLst/>
              <a:uLnTx/>
              <a:uFillTx/>
              <a:latin typeface="Arial"/>
              <a:ea typeface="+mn-ea"/>
              <a:cs typeface="+mn-cs"/>
            </a:endParaRPr>
          </a:p>
        </p:txBody>
      </p:sp>
      <p:sp>
        <p:nvSpPr>
          <p:cNvPr id="10" name="Title 1"/>
          <p:cNvSpPr>
            <a:spLocks noGrp="1"/>
          </p:cNvSpPr>
          <p:nvPr>
            <p:ph type="title"/>
          </p:nvPr>
        </p:nvSpPr>
        <p:spPr>
          <a:xfrm>
            <a:off x="411648" y="1618394"/>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11647" y="3718973"/>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9A17EFB3-AE32-9E4B-AA56-B14E0F204499}"/>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 and Trademark</a:t>
            </a:r>
          </a:p>
        </p:txBody>
      </p:sp>
    </p:spTree>
    <p:extLst>
      <p:ext uri="{BB962C8B-B14F-4D97-AF65-F5344CB8AC3E}">
        <p14:creationId xmlns:p14="http://schemas.microsoft.com/office/powerpoint/2010/main" val="405093621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8"/>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6" name="TextBox 5">
            <a:extLst>
              <a:ext uri="{FF2B5EF4-FFF2-40B4-BE49-F238E27FC236}">
                <a16:creationId xmlns:a16="http://schemas.microsoft.com/office/drawing/2014/main" id="{4D8B5D6C-FADB-1340-820C-26E840A8AC89}"/>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Amazon Confidential and Trademark</a:t>
            </a:r>
          </a:p>
        </p:txBody>
      </p:sp>
    </p:spTree>
    <p:extLst>
      <p:ext uri="{BB962C8B-B14F-4D97-AF65-F5344CB8AC3E}">
        <p14:creationId xmlns:p14="http://schemas.microsoft.com/office/powerpoint/2010/main" val="39889253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93999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87829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457200"/>
            <a:ext cx="848312"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5309174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457200"/>
            <a:ext cx="848312" cy="507162"/>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079543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844845"/>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3785478060"/>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Tree>
    <p:extLst>
      <p:ext uri="{BB962C8B-B14F-4D97-AF65-F5344CB8AC3E}">
        <p14:creationId xmlns:p14="http://schemas.microsoft.com/office/powerpoint/2010/main" val="582860524"/>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255412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2691"/>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786313" y="1028700"/>
            <a:ext cx="4000500"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42899" y="1028700"/>
            <a:ext cx="4000500"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188" b="1">
                <a:latin typeface="+mn-lt"/>
              </a:defRPr>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932757284"/>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899" y="1028700"/>
            <a:ext cx="2857500"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943600" y="1028700"/>
            <a:ext cx="2857500" cy="3142897"/>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29000" y="1028700"/>
            <a:ext cx="2286000" cy="1678935"/>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29000" y="2979591"/>
            <a:ext cx="2286000" cy="1183062"/>
          </a:xfrm>
          <a:prstGeom prst="rect">
            <a:avLst/>
          </a:prstGeom>
        </p:spPr>
        <p:txBody>
          <a:bodyPr/>
          <a:lstStyle/>
          <a:p>
            <a:endParaRPr lang="en-US"/>
          </a:p>
        </p:txBody>
      </p:sp>
    </p:spTree>
    <p:extLst>
      <p:ext uri="{BB962C8B-B14F-4D97-AF65-F5344CB8AC3E}">
        <p14:creationId xmlns:p14="http://schemas.microsoft.com/office/powerpoint/2010/main" val="3982819448"/>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45002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1" y="1028700"/>
            <a:ext cx="5206364"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829300" y="1028700"/>
            <a:ext cx="2971800" cy="3142897"/>
          </a:xfrm>
          <a:prstGeom prst="rect">
            <a:avLst/>
          </a:prstGeom>
        </p:spPr>
        <p:txBody>
          <a:bodyPr/>
          <a:lstStyle/>
          <a:p>
            <a:endParaRPr lang="en-US"/>
          </a:p>
        </p:txBody>
      </p:sp>
    </p:spTree>
    <p:extLst>
      <p:ext uri="{BB962C8B-B14F-4D97-AF65-F5344CB8AC3E}">
        <p14:creationId xmlns:p14="http://schemas.microsoft.com/office/powerpoint/2010/main" val="594248267"/>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endParaRPr lang="en-US"/>
          </a:p>
        </p:txBody>
      </p:sp>
    </p:spTree>
    <p:extLst>
      <p:ext uri="{BB962C8B-B14F-4D97-AF65-F5344CB8AC3E}">
        <p14:creationId xmlns:p14="http://schemas.microsoft.com/office/powerpoint/2010/main" val="929168959"/>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9144000" cy="5143499"/>
          </a:xfrm>
          <a:prstGeom prst="rect">
            <a:avLst/>
          </a:prstGeom>
        </p:spPr>
        <p:txBody>
          <a:bodyPr/>
          <a:lstStyle/>
          <a:p>
            <a:endParaRPr lang="en-US" dirty="0"/>
          </a:p>
        </p:txBody>
      </p:sp>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3246640"/>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28700"/>
            <a:ext cx="9144000" cy="33310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15" name="Picture Placeholder 2"/>
          <p:cNvSpPr>
            <a:spLocks noGrp="1"/>
          </p:cNvSpPr>
          <p:nvPr>
            <p:ph type="pic" sz="quarter" idx="16"/>
          </p:nvPr>
        </p:nvSpPr>
        <p:spPr>
          <a:xfrm>
            <a:off x="591672"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705187"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818702"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2" y="29356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7" y="29356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2" y="29356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3716754808"/>
      </p:ext>
    </p:extLst>
  </p:cSld>
  <p:clrMapOvr>
    <a:overrideClrMapping bg1="dk1" tx1="lt1" bg2="dk2" tx2="lt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157528487"/>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lstStyle>
            <a:lvl1pPr>
              <a:defRPr>
                <a:solidFill>
                  <a:schemeClr val="tx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42900" y="1028700"/>
            <a:ext cx="8443913" cy="3127375"/>
          </a:xfrm>
          <a:prstGeom prst="rect">
            <a:avLst/>
          </a:prstGeom>
        </p:spPr>
        <p:txBody>
          <a:bodyPr/>
          <a:lstStyle/>
          <a:p>
            <a:endParaRPr lang="en-US" dirty="0"/>
          </a:p>
        </p:txBody>
      </p:sp>
    </p:spTree>
    <p:extLst>
      <p:ext uri="{BB962C8B-B14F-4D97-AF65-F5344CB8AC3E}">
        <p14:creationId xmlns:p14="http://schemas.microsoft.com/office/powerpoint/2010/main" val="4071733341"/>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414" cy="545741"/>
          </a:xfrm>
        </p:spPr>
        <p:txBody>
          <a:bodyPr/>
          <a:lstStyle>
            <a:lvl1pPr>
              <a:defRPr>
                <a:solidFill>
                  <a:schemeClr val="tx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17818529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666074953"/>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568697252"/>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sp>
        <p:nvSpPr>
          <p:cNvPr id="10" name="Title 1"/>
          <p:cNvSpPr>
            <a:spLocks noGrp="1"/>
          </p:cNvSpPr>
          <p:nvPr>
            <p:ph type="title"/>
          </p:nvPr>
        </p:nvSpPr>
        <p:spPr>
          <a:xfrm>
            <a:off x="342900" y="1618394"/>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342900"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525841801"/>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342900" y="1550831"/>
            <a:ext cx="7772400" cy="1021556"/>
          </a:xfrm>
        </p:spPr>
        <p:txBody>
          <a:bodyPr anchor="ctr">
            <a:noAutofit/>
          </a:bodyPr>
          <a:lstStyle>
            <a:lvl1pPr algn="l">
              <a:defRPr sz="40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342900" y="2572388"/>
            <a:ext cx="3683000" cy="433387"/>
          </a:xfrm>
          <a:prstGeom prst="rect">
            <a:avLst/>
          </a:prstGeom>
        </p:spPr>
        <p:txBody>
          <a:bodyPr>
            <a:normAutofit/>
          </a:bodyPr>
          <a:lstStyle>
            <a:lvl1pPr marL="0" indent="0" algn="l">
              <a:buNone/>
              <a:defRPr sz="1625" baseline="0"/>
            </a:lvl1pPr>
          </a:lstStyle>
          <a:p>
            <a:pPr lvl="0"/>
            <a:r>
              <a:rPr lang="en-US" dirty="0"/>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461059145"/>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p>
            <a:r>
              <a:rPr lang="en-US" dirty="0"/>
              <a:t>Click to edit Master title style</a:t>
            </a:r>
          </a:p>
        </p:txBody>
      </p:sp>
    </p:spTree>
    <p:extLst>
      <p:ext uri="{BB962C8B-B14F-4D97-AF65-F5344CB8AC3E}">
        <p14:creationId xmlns:p14="http://schemas.microsoft.com/office/powerpoint/2010/main" val="3781969718"/>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6770" cy="545741"/>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40592" y="1028700"/>
            <a:ext cx="8446770" cy="3553926"/>
          </a:xfrm>
          <a:prstGeom prst="rect">
            <a:avLst/>
          </a:prstGeom>
        </p:spPr>
        <p:txBody>
          <a:bodyPr/>
          <a:lstStyle>
            <a:lvl1pPr marL="0" indent="0">
              <a:buNone/>
              <a:defRPr>
                <a:solidFill>
                  <a:schemeClr val="tx2"/>
                </a:solidFill>
              </a:defRPr>
            </a:lvl1pPr>
            <a:lvl2pPr marL="742950" indent="-285750">
              <a:buFont typeface="Arial"/>
              <a:buChar char="•"/>
              <a:defRPr>
                <a:solidFill>
                  <a:schemeClr val="tx2"/>
                </a:solidFill>
              </a:defRPr>
            </a:lvl2pPr>
            <a:lvl3pPr marL="1143000" indent="-2286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137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3900" y="4706911"/>
            <a:ext cx="443363" cy="265064"/>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336790" y="4809673"/>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604675696"/>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1"/>
            <a:ext cx="9144000" cy="5242737"/>
          </a:xfrm>
          <a:prstGeom prst="rect">
            <a:avLst/>
          </a:prstGeom>
        </p:spPr>
      </p:pic>
      <p:sp>
        <p:nvSpPr>
          <p:cNvPr id="6" name="Text Placeholder 11"/>
          <p:cNvSpPr>
            <a:spLocks noGrp="1"/>
          </p:cNvSpPr>
          <p:nvPr>
            <p:ph type="body" sz="quarter" idx="10"/>
          </p:nvPr>
        </p:nvSpPr>
        <p:spPr>
          <a:xfrm>
            <a:off x="487899" y="3867682"/>
            <a:ext cx="3923234" cy="469342"/>
          </a:xfrm>
        </p:spPr>
        <p:txBody>
          <a:bodyPr>
            <a:normAutofit/>
          </a:bodyPr>
          <a:lstStyle>
            <a:lvl1pPr marL="0" indent="0" algn="l">
              <a:buNone/>
              <a:defRPr sz="1600" baseline="0"/>
            </a:lvl1pPr>
          </a:lstStyle>
          <a:p>
            <a:pPr lvl="0"/>
            <a:endParaRPr lang="en-US" dirty="0"/>
          </a:p>
        </p:txBody>
      </p:sp>
      <p:sp>
        <p:nvSpPr>
          <p:cNvPr id="7" name="Text Placeholder 11"/>
          <p:cNvSpPr>
            <a:spLocks noGrp="1"/>
          </p:cNvSpPr>
          <p:nvPr>
            <p:ph type="body" sz="quarter" idx="11"/>
          </p:nvPr>
        </p:nvSpPr>
        <p:spPr>
          <a:xfrm>
            <a:off x="487899" y="4337024"/>
            <a:ext cx="3683000" cy="369888"/>
          </a:xfrm>
        </p:spPr>
        <p:txBody>
          <a:bodyPr>
            <a:normAutofit/>
          </a:bodyPr>
          <a:lstStyle>
            <a:lvl1pPr marL="0" indent="0" algn="l">
              <a:buNone/>
              <a:defRPr sz="1600" baseline="0">
                <a:solidFill>
                  <a:srgbClr val="595A5D"/>
                </a:solidFill>
              </a:defRPr>
            </a:lvl1pPr>
          </a:lstStyle>
          <a:p>
            <a:pPr lvl="0"/>
            <a:endParaRPr lang="en-US" dirty="0"/>
          </a:p>
        </p:txBody>
      </p:sp>
      <p:sp>
        <p:nvSpPr>
          <p:cNvPr id="10" name="Text Placeholder 8"/>
          <p:cNvSpPr>
            <a:spLocks noGrp="1"/>
          </p:cNvSpPr>
          <p:nvPr>
            <p:ph type="body" sz="quarter" idx="12" hasCustomPrompt="1"/>
          </p:nvPr>
        </p:nvSpPr>
        <p:spPr>
          <a:xfrm>
            <a:off x="487898" y="1937319"/>
            <a:ext cx="7868702" cy="715447"/>
          </a:xfrm>
        </p:spPr>
        <p:txBody>
          <a:bodyPr>
            <a:noAutofit/>
          </a:bodyPr>
          <a:lstStyle>
            <a:lvl1pPr marL="0" indent="0" algn="l">
              <a:buNone/>
              <a:defRPr sz="4000" b="1" baseline="0"/>
            </a:lvl1pPr>
          </a:lstStyle>
          <a:p>
            <a:pPr lvl="0"/>
            <a:r>
              <a:rPr lang="en-US" dirty="0"/>
              <a:t>DTOC – Intro to AWS Immersion Day</a:t>
            </a:r>
          </a:p>
        </p:txBody>
      </p:sp>
      <p:sp>
        <p:nvSpPr>
          <p:cNvPr id="12" name="Text Placeholder 11"/>
          <p:cNvSpPr>
            <a:spLocks noGrp="1"/>
          </p:cNvSpPr>
          <p:nvPr>
            <p:ph type="body" sz="quarter" idx="13"/>
          </p:nvPr>
        </p:nvSpPr>
        <p:spPr>
          <a:xfrm>
            <a:off x="487900" y="2658576"/>
            <a:ext cx="6041582" cy="487849"/>
          </a:xfrm>
        </p:spPr>
        <p:txBody>
          <a:bodyPr/>
          <a:lstStyle>
            <a:lvl1pPr marL="0" indent="0" algn="l">
              <a:buNone/>
              <a:defRPr/>
            </a:lvl1pPr>
          </a:lstStyle>
          <a:p>
            <a:pPr lvl="0"/>
            <a:r>
              <a:rPr lang="en-US"/>
              <a:t>Click to edit Master text styles</a:t>
            </a: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7137" y="437056"/>
            <a:ext cx="979394" cy="585529"/>
          </a:xfrm>
          <a:prstGeom prst="rect">
            <a:avLst/>
          </a:prstGeom>
        </p:spPr>
      </p:pic>
    </p:spTree>
    <p:extLst>
      <p:ext uri="{BB962C8B-B14F-4D97-AF65-F5344CB8AC3E}">
        <p14:creationId xmlns:p14="http://schemas.microsoft.com/office/powerpoint/2010/main" val="588508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lumMod val="75000"/>
          </a:schemeClr>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782232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2021,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746217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74997113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p:spPr>
        <p:txBody>
          <a:bodyPr/>
          <a:lstStyle>
            <a:lvl1pPr marL="0" indent="0">
              <a:buNone/>
              <a:defRPr>
                <a:solidFill>
                  <a:schemeClr val="bg1"/>
                </a:solidFill>
                <a:latin typeface="+mj-lt"/>
              </a:defRPr>
            </a:lvl1pPr>
            <a:lvl2pPr marL="742950" indent="-285750">
              <a:buFont typeface="Arial"/>
              <a:buChar char="•"/>
              <a:defRPr>
                <a:solidFill>
                  <a:schemeClr val="bg1"/>
                </a:solidFill>
                <a:latin typeface="+mj-lt"/>
              </a:defRPr>
            </a:lvl2pPr>
            <a:lvl3pPr marL="1143000" indent="-228600">
              <a:buFont typeface="Arial"/>
              <a:buChar cha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5"/>
            <a:ext cx="8740141" cy="1957459"/>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81805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7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9144001"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6"/>
            <a:ext cx="3659379" cy="914845"/>
          </a:xfrm>
          <a:prstGeom prst="rect">
            <a:avLst/>
          </a:prstGeom>
        </p:spPr>
      </p:pic>
    </p:spTree>
    <p:extLst>
      <p:ext uri="{BB962C8B-B14F-4D97-AF65-F5344CB8AC3E}">
        <p14:creationId xmlns:p14="http://schemas.microsoft.com/office/powerpoint/2010/main" val="40903358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8329769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8764348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6686220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493179743"/>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96627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74571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95749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3845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21492844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4724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6273711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0051283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9144000" cy="51435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36972337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9144000" cy="51435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4137776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9144000"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28498497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83429188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367094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1365959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5782690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9144000"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9417626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w Sidebar Highlight - Logo Righ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1" y="0"/>
            <a:ext cx="9144000" cy="51435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23568" y="0"/>
            <a:ext cx="9020431" cy="51435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3333750" y="478699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6" name="Picture 5">
            <a:extLst>
              <a:ext uri="{FF2B5EF4-FFF2-40B4-BE49-F238E27FC236}">
                <a16:creationId xmlns:a16="http://schemas.microsoft.com/office/drawing/2014/main" id="{4DF71228-61A7-2045-92CE-BFE518A180BE}"/>
              </a:ext>
            </a:extLst>
          </p:cNvPr>
          <p:cNvPicPr>
            <a:picLocks noChangeAspect="1"/>
          </p:cNvPicPr>
          <p:nvPr userDrawn="1"/>
        </p:nvPicPr>
        <p:blipFill>
          <a:blip r:embed="rId3"/>
          <a:srcRect/>
          <a:stretch/>
        </p:blipFill>
        <p:spPr>
          <a:xfrm>
            <a:off x="7536530" y="4666334"/>
            <a:ext cx="965296" cy="241324"/>
          </a:xfrm>
          <a:prstGeom prst="rect">
            <a:avLst/>
          </a:prstGeom>
        </p:spPr>
      </p:pic>
    </p:spTree>
    <p:extLst>
      <p:ext uri="{BB962C8B-B14F-4D97-AF65-F5344CB8AC3E}">
        <p14:creationId xmlns:p14="http://schemas.microsoft.com/office/powerpoint/2010/main" val="1596847688"/>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6"/>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pic>
        <p:nvPicPr>
          <p:cNvPr id="10" name="Picture 9"/>
          <p:cNvPicPr>
            <a:picLocks noChangeAspect="1"/>
          </p:cNvPicPr>
          <p:nvPr/>
        </p:nvPicPr>
        <p:blipFill rotWithShape="1">
          <a:blip r:embed="rId2"/>
          <a:srcRect l="54603" t="1547" b="-1"/>
          <a:stretch/>
        </p:blipFill>
        <p:spPr>
          <a:xfrm>
            <a:off x="950976" y="3352800"/>
            <a:ext cx="1074621" cy="584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76" y="3556000"/>
            <a:ext cx="549656" cy="329794"/>
          </a:xfrm>
          <a:prstGeom prst="rect">
            <a:avLst/>
          </a:prstGeom>
        </p:spPr>
      </p:pic>
    </p:spTree>
    <p:extLst>
      <p:ext uri="{BB962C8B-B14F-4D97-AF65-F5344CB8AC3E}">
        <p14:creationId xmlns:p14="http://schemas.microsoft.com/office/powerpoint/2010/main" val="230754606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1986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8050" y="801726"/>
            <a:ext cx="8609496" cy="3558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513408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8049" y="995836"/>
            <a:ext cx="4212207" cy="33563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95836"/>
            <a:ext cx="4229346" cy="3356356"/>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4568462"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3207235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8050"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3191067"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1"/>
          </p:nvPr>
        </p:nvSpPr>
        <p:spPr>
          <a:xfrm>
            <a:off x="6101318"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3106063"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036559" y="1007977"/>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2"/>
          </p:nvPr>
        </p:nvSpPr>
        <p:spPr>
          <a:xfrm>
            <a:off x="268050" y="995363"/>
            <a:ext cx="2776228" cy="288925"/>
          </a:xfrm>
        </p:spPr>
        <p:txBody>
          <a:bodyPr anchor="ctr" anchorCtr="0"/>
          <a:lstStyle>
            <a:lvl1pPr marL="0" indent="0" algn="ctr">
              <a:buNone/>
              <a:defRPr b="1">
                <a:solidFill>
                  <a:srgbClr val="E6E7E8"/>
                </a:solidFill>
              </a:defRPr>
            </a:lvl1pPr>
          </a:lstStyle>
          <a:p>
            <a:pPr lvl="0"/>
            <a:r>
              <a:rPr lang="en-US"/>
              <a:t>Click to edit Master text styles</a:t>
            </a:r>
          </a:p>
        </p:txBody>
      </p:sp>
      <p:sp>
        <p:nvSpPr>
          <p:cNvPr id="13" name="Text Placeholder 11"/>
          <p:cNvSpPr>
            <a:spLocks noGrp="1"/>
          </p:cNvSpPr>
          <p:nvPr>
            <p:ph type="body" sz="quarter" idx="13"/>
          </p:nvPr>
        </p:nvSpPr>
        <p:spPr>
          <a:xfrm>
            <a:off x="3191067" y="995363"/>
            <a:ext cx="2776228" cy="288925"/>
          </a:xfrm>
        </p:spPr>
        <p:txBody>
          <a:bodyPr anchor="ctr" anchorCtr="0"/>
          <a:lstStyle>
            <a:lvl1pPr marL="0" indent="0" algn="ctr">
              <a:buNone/>
              <a:defRPr b="1">
                <a:solidFill>
                  <a:srgbClr val="E6E7E8"/>
                </a:solidFill>
              </a:defRPr>
            </a:lvl1pPr>
          </a:lstStyle>
          <a:p>
            <a:pPr lvl="0"/>
            <a:r>
              <a:rPr lang="en-US"/>
              <a:t>Click to edit Master text styles</a:t>
            </a:r>
          </a:p>
        </p:txBody>
      </p:sp>
      <p:sp>
        <p:nvSpPr>
          <p:cNvPr id="14" name="Text Placeholder 11"/>
          <p:cNvSpPr>
            <a:spLocks noGrp="1"/>
          </p:cNvSpPr>
          <p:nvPr>
            <p:ph type="body" sz="quarter" idx="14"/>
          </p:nvPr>
        </p:nvSpPr>
        <p:spPr>
          <a:xfrm>
            <a:off x="6101318" y="995363"/>
            <a:ext cx="2776228" cy="288925"/>
          </a:xfrm>
        </p:spPr>
        <p:txBody>
          <a:bodyPr anchor="ctr" anchorCtr="0"/>
          <a:lstStyle>
            <a:lvl1pPr marL="0" indent="0" algn="ctr">
              <a:buNone/>
              <a:defRPr b="1">
                <a:solidFill>
                  <a:srgbClr val="E6E7E8"/>
                </a:solidFill>
              </a:defRPr>
            </a:lvl1pPr>
          </a:lstStyle>
          <a:p>
            <a:pPr lvl="0"/>
            <a:r>
              <a:rPr lang="en-US"/>
              <a:t>Click to edit Master text styles</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374671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83849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 Column Slide - Tex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3175000" y="1014412"/>
            <a:ext cx="5702546" cy="36493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268050" y="1014413"/>
            <a:ext cx="2772012" cy="481365"/>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3"/>
          <p:cNvSpPr>
            <a:spLocks noGrp="1"/>
          </p:cNvSpPr>
          <p:nvPr>
            <p:ph type="body" sz="quarter" idx="15"/>
          </p:nvPr>
        </p:nvSpPr>
        <p:spPr>
          <a:xfrm>
            <a:off x="268289" y="1587499"/>
            <a:ext cx="2771774" cy="3076221"/>
          </a:xfrm>
        </p:spPr>
        <p:txBody>
          <a:bodyPr>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3354322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603" t="1547" b="-1"/>
          <a:stretch/>
        </p:blipFill>
        <p:spPr>
          <a:xfrm>
            <a:off x="4262674" y="1047059"/>
            <a:ext cx="1074621" cy="584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674" y="1250259"/>
            <a:ext cx="549656" cy="329794"/>
          </a:xfrm>
          <a:prstGeom prst="rect">
            <a:avLst/>
          </a:prstGeom>
        </p:spPr>
      </p:pic>
    </p:spTree>
    <p:extLst>
      <p:ext uri="{BB962C8B-B14F-4D97-AF65-F5344CB8AC3E}">
        <p14:creationId xmlns:p14="http://schemas.microsoft.com/office/powerpoint/2010/main" val="16127715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pic>
        <p:nvPicPr>
          <p:cNvPr id="3" name="Picture 2" descr="Summit_PPT-Asset_16-9_Background-2-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Section Page</a:t>
            </a:r>
          </a:p>
        </p:txBody>
      </p:sp>
      <p:pic>
        <p:nvPicPr>
          <p:cNvPr id="5" name="Picture 4" descr="Summit_PPT-Asset_16-9_Background-2-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Tree>
    <p:extLst>
      <p:ext uri="{BB962C8B-B14F-4D97-AF65-F5344CB8AC3E}">
        <p14:creationId xmlns:p14="http://schemas.microsoft.com/office/powerpoint/2010/main" val="7143948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pic>
        <p:nvPicPr>
          <p:cNvPr id="3" name="Picture 2" descr="Summit_PPT-Asset_16-9_Background-2-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a:t>
            </a:r>
          </a:p>
        </p:txBody>
      </p:sp>
      <p:sp>
        <p:nvSpPr>
          <p:cNvPr id="5" name="Content Placeholder 3"/>
          <p:cNvSpPr>
            <a:spLocks noGrp="1"/>
          </p:cNvSpPr>
          <p:nvPr>
            <p:ph sz="half" idx="11" hasCustomPrompt="1"/>
          </p:nvPr>
        </p:nvSpPr>
        <p:spPr>
          <a:xfrm>
            <a:off x="342041" y="1545908"/>
            <a:ext cx="8226225" cy="596160"/>
          </a:xfrm>
        </p:spPr>
        <p:txBody>
          <a:bodyPr lIns="0"/>
          <a:lstStyle>
            <a:lvl1pPr>
              <a:defRPr b="1" i="0" baseline="0">
                <a:solidFill>
                  <a:schemeClr val="bg1"/>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2260599"/>
            <a:ext cx="8226225" cy="2370667"/>
          </a:xfrm>
        </p:spPr>
        <p:txBody>
          <a:bodyPr lIns="0" tIns="0" rIns="0" bIns="0"/>
          <a:lstStyle>
            <a:lvl1pPr>
              <a:defRPr baseline="0">
                <a:solidFill>
                  <a:srgbClr val="FFFFFF"/>
                </a:solidFill>
                <a:latin typeface="Amazon Ember Light"/>
                <a:cs typeface="Amazon Ember Light"/>
              </a:defRPr>
            </a:lvl1pPr>
          </a:lstStyle>
          <a:p>
            <a:r>
              <a:rPr lang="en-US" dirty="0"/>
              <a:t>Body copy here (this text block is vertically centered)</a:t>
            </a:r>
          </a:p>
        </p:txBody>
      </p:sp>
      <p:pic>
        <p:nvPicPr>
          <p:cNvPr id="7" name="Picture 6" descr="Summit_PPT-Asset_16-9_Background-2-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Tree>
    <p:extLst>
      <p:ext uri="{BB962C8B-B14F-4D97-AF65-F5344CB8AC3E}">
        <p14:creationId xmlns:p14="http://schemas.microsoft.com/office/powerpoint/2010/main" val="10006086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250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tandard Content Page Layout (includes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B7A43D-0D52-1C4A-B738-6200F4199BA3}"/>
              </a:ext>
            </a:extLst>
          </p:cNvPr>
          <p:cNvPicPr>
            <a:picLocks noChangeAspect="1"/>
          </p:cNvPicPr>
          <p:nvPr/>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0" i="0" baseline="0">
                <a:solidFill>
                  <a:schemeClr val="bg1"/>
                </a:solidFill>
                <a:latin typeface="Amazon Ember Regula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p:nvSpPr>
        <p:spPr>
          <a:xfrm>
            <a:off x="3058113" y="4891341"/>
            <a:ext cx="3027774" cy="107722"/>
          </a:xfrm>
          <a:prstGeom prst="rect">
            <a:avLst/>
          </a:prstGeom>
          <a:noFill/>
        </p:spPr>
        <p:txBody>
          <a:bodyPr wrap="square" lIns="0" tIns="0" rIns="0" bIns="0" rtlCol="0">
            <a:spAutoFit/>
          </a:bodyPr>
          <a:lstStyle/>
          <a:p>
            <a:pPr algn="ctr"/>
            <a:r>
              <a:rPr lang="en-US" sz="700" b="0" i="0" dirty="0">
                <a:solidFill>
                  <a:schemeClr val="bg1"/>
                </a:solidFill>
                <a:latin typeface="Amazon Ember Regular"/>
                <a:cs typeface="Amazon Ember"/>
              </a:rPr>
              <a:t>© 2018, Amazon Web Services, Inc. or Its Affiliates. All rights reserved.</a:t>
            </a:r>
          </a:p>
        </p:txBody>
      </p:sp>
      <p:pic>
        <p:nvPicPr>
          <p:cNvPr id="9" name="Picture 8">
            <a:extLst>
              <a:ext uri="{FF2B5EF4-FFF2-40B4-BE49-F238E27FC236}">
                <a16:creationId xmlns:a16="http://schemas.microsoft.com/office/drawing/2014/main" id="{51B7A43D-0D52-1C4A-B738-6200F4199BA3}"/>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10" name="TextBox 9">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b="0" i="0" dirty="0">
                <a:solidFill>
                  <a:schemeClr val="bg1"/>
                </a:solidFill>
                <a:latin typeface="Amazon Ember Regular"/>
                <a:cs typeface="Amazon Ember"/>
              </a:rPr>
              <a:t>© 2018, Amazon Web Services, Inc. or Its Affiliates. All rights reserved.</a:t>
            </a:r>
          </a:p>
        </p:txBody>
      </p:sp>
    </p:spTree>
    <p:extLst>
      <p:ext uri="{BB962C8B-B14F-4D97-AF65-F5344CB8AC3E}">
        <p14:creationId xmlns:p14="http://schemas.microsoft.com/office/powerpoint/2010/main" val="618458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pic>
        <p:nvPicPr>
          <p:cNvPr id="3" name="Picture 2" descr="Summit_PPT-Asset_16-9_Background-2-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42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664441"/>
            <a:ext cx="1596825" cy="426825"/>
          </a:xfrm>
        </p:spPr>
        <p:txBody>
          <a:bodyPr lIns="0"/>
          <a:lstStyle>
            <a:lvl1pPr>
              <a:defRPr sz="1800"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3263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2" y="1664441"/>
            <a:ext cx="1596825" cy="426825"/>
          </a:xfrm>
        </p:spPr>
        <p:txBody>
          <a:bodyPr lIns="0"/>
          <a:lstStyle>
            <a:lvl1pPr>
              <a:defRPr sz="1800" b="1" i="0" baseline="0">
                <a:solidFill>
                  <a:srgbClr val="FFFFFF"/>
                </a:solidFill>
                <a:latin typeface="Amazon Ember"/>
                <a:cs typeface="Amazon Ember"/>
              </a:defRPr>
            </a:lvl1pPr>
          </a:lstStyle>
          <a:p>
            <a:r>
              <a:rPr lang="en-US" dirty="0"/>
              <a:t>Column 2</a:t>
            </a:r>
          </a:p>
        </p:txBody>
      </p:sp>
      <p:sp>
        <p:nvSpPr>
          <p:cNvPr id="9" name="Content Placeholder 3"/>
          <p:cNvSpPr>
            <a:spLocks noGrp="1"/>
          </p:cNvSpPr>
          <p:nvPr>
            <p:ph sz="half" idx="15" hasCustomPrompt="1"/>
          </p:nvPr>
        </p:nvSpPr>
        <p:spPr>
          <a:xfrm>
            <a:off x="6200974"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200975" y="1664441"/>
            <a:ext cx="1596825" cy="426825"/>
          </a:xfrm>
        </p:spPr>
        <p:txBody>
          <a:bodyPr lIns="0"/>
          <a:lstStyle>
            <a:lvl1pPr>
              <a:defRPr sz="1800" b="1" i="0" baseline="0">
                <a:solidFill>
                  <a:srgbClr val="FFFFFF"/>
                </a:solidFill>
                <a:latin typeface="Amazon Ember"/>
                <a:cs typeface="Amazon Ember"/>
              </a:defRPr>
            </a:lvl1pPr>
          </a:lstStyle>
          <a:p>
            <a:r>
              <a:rPr lang="en-US" dirty="0"/>
              <a:t>Column 3</a:t>
            </a:r>
          </a:p>
        </p:txBody>
      </p:sp>
      <p:pic>
        <p:nvPicPr>
          <p:cNvPr id="11" name="Picture 10" descr="Summit_PPT-Asset_16-9_Background-2-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Tree>
    <p:extLst>
      <p:ext uri="{BB962C8B-B14F-4D97-AF65-F5344CB8AC3E}">
        <p14:creationId xmlns:p14="http://schemas.microsoft.com/office/powerpoint/2010/main" val="23743638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Chapter Page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Tree>
    <p:extLst>
      <p:ext uri="{BB962C8B-B14F-4D97-AF65-F5344CB8AC3E}">
        <p14:creationId xmlns:p14="http://schemas.microsoft.com/office/powerpoint/2010/main" val="37103731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3" name="Picture 2" descr="Summit_PPT-Asset_16-9_Background-2-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3952327"/>
            <a:ext cx="1918559" cy="532655"/>
          </a:xfrm>
        </p:spPr>
        <p:txBody>
          <a:bodyPr lIns="0" tIns="0" rIns="0" bIns="0"/>
          <a:lstStyle>
            <a:lvl1pPr>
              <a:defRPr sz="14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3502646"/>
            <a:ext cx="1596825" cy="426825"/>
          </a:xfrm>
        </p:spPr>
        <p:txBody>
          <a:bodyPr lIns="0"/>
          <a:lstStyle>
            <a:lvl1pPr>
              <a:defRPr sz="1800" b="1" i="0" baseline="0">
                <a:solidFill>
                  <a:srgbClr val="FFFFFF"/>
                </a:solidFill>
                <a:latin typeface="Amazon Ember"/>
                <a:cs typeface="Amazon Ember"/>
              </a:defRPr>
            </a:lvl1pPr>
          </a:lstStyle>
          <a:p>
            <a:r>
              <a:rPr lang="en-US" dirty="0"/>
              <a:t>Graphic 1</a:t>
            </a:r>
          </a:p>
        </p:txBody>
      </p:sp>
      <p:sp>
        <p:nvSpPr>
          <p:cNvPr id="7" name="Content Placeholder 3"/>
          <p:cNvSpPr>
            <a:spLocks noGrp="1"/>
          </p:cNvSpPr>
          <p:nvPr>
            <p:ph sz="half" idx="13" hasCustomPrompt="1"/>
          </p:nvPr>
        </p:nvSpPr>
        <p:spPr>
          <a:xfrm>
            <a:off x="3460596" y="3952327"/>
            <a:ext cx="2291091" cy="532655"/>
          </a:xfrm>
        </p:spPr>
        <p:txBody>
          <a:bodyPr lIns="0" tIns="0" rIns="0" bIns="0"/>
          <a:lstStyle>
            <a:lvl1pPr>
              <a:defRPr sz="1600" baseline="0">
                <a:solidFill>
                  <a:srgbClr val="FFFFFF"/>
                </a:solidFill>
                <a:latin typeface="Amazon Ember Light"/>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7" y="3502646"/>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1" i="0" baseline="0">
                <a:solidFill>
                  <a:srgbClr val="FFFFFF"/>
                </a:solidFill>
                <a:latin typeface="Amazon Ember"/>
                <a:cs typeface="Amazon Ember"/>
              </a:defRPr>
            </a:lvl1pPr>
          </a:lstStyle>
          <a:p>
            <a:r>
              <a:rPr lang="en-US" dirty="0"/>
              <a:t>Graphic 2</a:t>
            </a:r>
          </a:p>
        </p:txBody>
      </p:sp>
      <p:sp>
        <p:nvSpPr>
          <p:cNvPr id="9" name="Content Placeholder 3"/>
          <p:cNvSpPr>
            <a:spLocks noGrp="1"/>
          </p:cNvSpPr>
          <p:nvPr>
            <p:ph sz="half" idx="15" hasCustomPrompt="1"/>
          </p:nvPr>
        </p:nvSpPr>
        <p:spPr>
          <a:xfrm>
            <a:off x="6125715" y="3952327"/>
            <a:ext cx="2291091" cy="532655"/>
          </a:xfrm>
        </p:spPr>
        <p:txBody>
          <a:bodyPr lIns="0" tIns="0" rIns="0" bIns="0"/>
          <a:lstStyle>
            <a:lvl1pPr>
              <a:defRPr sz="1600" baseline="0">
                <a:solidFill>
                  <a:schemeClr val="bg1"/>
                </a:solidFill>
                <a:latin typeface="Amazon Ember Light"/>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6" y="3502646"/>
            <a:ext cx="1596825" cy="426825"/>
          </a:xfrm>
        </p:spPr>
        <p:txBody>
          <a:bodyPr lIns="0"/>
          <a:lstStyle>
            <a:lvl1pPr>
              <a:defRPr sz="1800" b="1" i="0" baseline="0">
                <a:solidFill>
                  <a:schemeClr val="bg1"/>
                </a:solidFill>
                <a:latin typeface="Amazon Ember"/>
                <a:cs typeface="Amazon Ember"/>
              </a:defRPr>
            </a:lvl1pPr>
          </a:lstStyle>
          <a:p>
            <a:r>
              <a:rPr lang="en-US" dirty="0"/>
              <a:t>Graphic 3</a:t>
            </a:r>
          </a:p>
        </p:txBody>
      </p:sp>
      <p:sp>
        <p:nvSpPr>
          <p:cNvPr id="11" name="Rectangle 10"/>
          <p:cNvSpPr/>
          <p:nvPr/>
        </p:nvSpPr>
        <p:spPr>
          <a:xfrm>
            <a:off x="856074"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3452519"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114815"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Summit_PPT-Asset_16-9_Background-2-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15" name="Rectangle 14"/>
          <p:cNvSpPr/>
          <p:nvPr userDrawn="1"/>
        </p:nvSpPr>
        <p:spPr>
          <a:xfrm>
            <a:off x="856074"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3452519"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6114815"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452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3" name="Picture 2" descr="Summit_PPT-Asset_16-9_Background-2-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1</a:t>
            </a:r>
          </a:p>
        </p:txBody>
      </p:sp>
      <p:sp>
        <p:nvSpPr>
          <p:cNvPr id="7" name="Rectangle 6"/>
          <p:cNvSpPr/>
          <p:nvPr/>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4</a:t>
            </a:r>
          </a:p>
        </p:txBody>
      </p:sp>
      <p:sp>
        <p:nvSpPr>
          <p:cNvPr id="16" name="Rectangle 15"/>
          <p:cNvSpPr/>
          <p:nvPr/>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6</a:t>
            </a:r>
          </a:p>
        </p:txBody>
      </p:sp>
      <p:pic>
        <p:nvPicPr>
          <p:cNvPr id="23" name="Picture 22" descr="Summit_PPT-Asset_16-9_Background-2-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24" name="Rectangle 23"/>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44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Tree>
    <p:extLst>
      <p:ext uri="{BB962C8B-B14F-4D97-AF65-F5344CB8AC3E}">
        <p14:creationId xmlns:p14="http://schemas.microsoft.com/office/powerpoint/2010/main" val="28007431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343013" y="457200"/>
            <a:ext cx="848087"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3086902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9576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50294048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26963398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2870908603"/>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86417673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52360622"/>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53524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786313" y="1028700"/>
            <a:ext cx="4000500"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42899" y="1028700"/>
            <a:ext cx="4000500"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188" b="1">
                <a:latin typeface="+mn-lt"/>
              </a:defRPr>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02501261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899" y="1028700"/>
            <a:ext cx="2857500"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943600" y="1028700"/>
            <a:ext cx="2857500" cy="3142897"/>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29000" y="1028700"/>
            <a:ext cx="2286000" cy="1678935"/>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29000" y="2979591"/>
            <a:ext cx="2286000" cy="1183062"/>
          </a:xfrm>
          <a:prstGeom prst="rect">
            <a:avLst/>
          </a:prstGeom>
        </p:spPr>
        <p:txBody>
          <a:bodyPr/>
          <a:lstStyle/>
          <a:p>
            <a:endParaRPr lang="en-US"/>
          </a:p>
        </p:txBody>
      </p:sp>
    </p:spTree>
    <p:extLst>
      <p:ext uri="{BB962C8B-B14F-4D97-AF65-F5344CB8AC3E}">
        <p14:creationId xmlns:p14="http://schemas.microsoft.com/office/powerpoint/2010/main" val="225909494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45002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1" y="1028700"/>
            <a:ext cx="5206364"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829300" y="1028700"/>
            <a:ext cx="2971800" cy="3142897"/>
          </a:xfrm>
          <a:prstGeom prst="rect">
            <a:avLst/>
          </a:prstGeom>
        </p:spPr>
        <p:txBody>
          <a:bodyPr/>
          <a:lstStyle/>
          <a:p>
            <a:endParaRPr lang="en-US"/>
          </a:p>
        </p:txBody>
      </p:sp>
    </p:spTree>
    <p:extLst>
      <p:ext uri="{BB962C8B-B14F-4D97-AF65-F5344CB8AC3E}">
        <p14:creationId xmlns:p14="http://schemas.microsoft.com/office/powerpoint/2010/main" val="3821158919"/>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endParaRPr lang="en-US"/>
          </a:p>
        </p:txBody>
      </p:sp>
    </p:spTree>
    <p:extLst>
      <p:ext uri="{BB962C8B-B14F-4D97-AF65-F5344CB8AC3E}">
        <p14:creationId xmlns:p14="http://schemas.microsoft.com/office/powerpoint/2010/main" val="180064242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9144000" cy="5143499"/>
          </a:xfrm>
          <a:prstGeom prst="rect">
            <a:avLst/>
          </a:prstGeom>
        </p:spPr>
        <p:txBody>
          <a:bodyPr/>
          <a:lstStyle/>
          <a:p>
            <a:endParaRPr lang="en-US" dirty="0"/>
          </a:p>
        </p:txBody>
      </p:sp>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91943456"/>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28700"/>
            <a:ext cx="9144000" cy="33310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Picture Placeholder 2"/>
          <p:cNvSpPr>
            <a:spLocks noGrp="1"/>
          </p:cNvSpPr>
          <p:nvPr>
            <p:ph type="pic" sz="quarter" idx="16"/>
          </p:nvPr>
        </p:nvSpPr>
        <p:spPr>
          <a:xfrm>
            <a:off x="591672"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705187"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818702"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2" y="29356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7" y="29356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2" y="29356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64102992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419945542"/>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42900" y="1028700"/>
            <a:ext cx="8443913" cy="3127375"/>
          </a:xfrm>
          <a:prstGeom prst="rect">
            <a:avLst/>
          </a:prstGeom>
        </p:spPr>
        <p:txBody>
          <a:bodyPr/>
          <a:lstStyle/>
          <a:p>
            <a:endParaRPr lang="en-US" dirty="0"/>
          </a:p>
        </p:txBody>
      </p:sp>
    </p:spTree>
    <p:extLst>
      <p:ext uri="{BB962C8B-B14F-4D97-AF65-F5344CB8AC3E}">
        <p14:creationId xmlns:p14="http://schemas.microsoft.com/office/powerpoint/2010/main" val="3972017531"/>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414" cy="545741"/>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4265852343"/>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1229306672"/>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62026544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342900" y="1943100"/>
            <a:ext cx="7772400" cy="930105"/>
          </a:xfrm>
        </p:spPr>
        <p:txBody>
          <a:bodyPr anchor="ctr">
            <a:noAutofit/>
          </a:bodyPr>
          <a:lstStyle>
            <a:lvl1pPr algn="l">
              <a:defRPr sz="6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4092657573"/>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8115300" y="4594860"/>
            <a:ext cx="830580" cy="4267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p:cNvSpPr>
            <a:spLocks noGrp="1"/>
          </p:cNvSpPr>
          <p:nvPr>
            <p:ph type="title" hasCustomPrompt="1"/>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20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343013" y="457200"/>
            <a:ext cx="848087" cy="507162"/>
          </a:xfrm>
          <a:prstGeom prst="rect">
            <a:avLst/>
          </a:prstGeom>
        </p:spPr>
      </p:pic>
    </p:spTree>
    <p:extLst>
      <p:ext uri="{BB962C8B-B14F-4D97-AF65-F5344CB8AC3E}">
        <p14:creationId xmlns:p14="http://schemas.microsoft.com/office/powerpoint/2010/main" val="775073591"/>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8343508" y="4706911"/>
            <a:ext cx="443245" cy="265064"/>
          </a:xfrm>
          <a:prstGeom prst="rect">
            <a:avLst/>
          </a:prstGeom>
        </p:spPr>
      </p:pic>
    </p:spTree>
    <p:extLst>
      <p:ext uri="{BB962C8B-B14F-4D97-AF65-F5344CB8AC3E}">
        <p14:creationId xmlns:p14="http://schemas.microsoft.com/office/powerpoint/2010/main" val="4233010543"/>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6770" cy="545741"/>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40592" y="1028700"/>
            <a:ext cx="8446770" cy="3553926"/>
          </a:xfrm>
          <a:prstGeom prst="rect">
            <a:avLst/>
          </a:prstGeom>
        </p:spPr>
        <p:txBody>
          <a:bodyPr/>
          <a:lstStyle>
            <a:lvl1pPr marL="0" indent="0">
              <a:buNone/>
              <a:defRPr>
                <a:solidFill>
                  <a:schemeClr val="tx2"/>
                </a:solidFill>
              </a:defRPr>
            </a:lvl1pPr>
            <a:lvl2pPr marL="742950" indent="-285750">
              <a:buFont typeface="Arial"/>
              <a:buChar char="•"/>
              <a:defRPr>
                <a:solidFill>
                  <a:schemeClr val="tx2"/>
                </a:solidFill>
              </a:defRPr>
            </a:lvl2pPr>
            <a:lvl3pPr marL="1143000" indent="-2286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76487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p:cNvSpPr txBox="1"/>
          <p:nvPr userDrawn="1"/>
        </p:nvSpPr>
        <p:spPr>
          <a:xfrm>
            <a:off x="7436225" y="6104965"/>
            <a:ext cx="184731" cy="5355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8343508" y="4706911"/>
            <a:ext cx="443245" cy="265064"/>
          </a:xfrm>
          <a:prstGeom prst="rect">
            <a:avLst/>
          </a:prstGeom>
        </p:spPr>
      </p:pic>
    </p:spTree>
    <p:extLst>
      <p:ext uri="{BB962C8B-B14F-4D97-AF65-F5344CB8AC3E}">
        <p14:creationId xmlns:p14="http://schemas.microsoft.com/office/powerpoint/2010/main" val="415804"/>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7"/>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spTree>
    <p:extLst>
      <p:ext uri="{BB962C8B-B14F-4D97-AF65-F5344CB8AC3E}">
        <p14:creationId xmlns:p14="http://schemas.microsoft.com/office/powerpoint/2010/main" val="3342139294"/>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5245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68050" y="801726"/>
            <a:ext cx="8609496" cy="3558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2722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spTree>
    <p:extLst>
      <p:ext uri="{BB962C8B-B14F-4D97-AF65-F5344CB8AC3E}">
        <p14:creationId xmlns:p14="http://schemas.microsoft.com/office/powerpoint/2010/main" val="1444831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3"/>
          </a:xfrm>
        </p:spPr>
        <p:txBody>
          <a:bodyPr/>
          <a:lstStyle/>
          <a:p>
            <a:r>
              <a:rPr lang="en-US"/>
              <a:t>Click to edit Master title style</a:t>
            </a:r>
            <a:endParaRPr lang="en-US" dirty="0"/>
          </a:p>
        </p:txBody>
      </p:sp>
    </p:spTree>
    <p:extLst>
      <p:ext uri="{BB962C8B-B14F-4D97-AF65-F5344CB8AC3E}">
        <p14:creationId xmlns:p14="http://schemas.microsoft.com/office/powerpoint/2010/main" val="370221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1" y="1009333"/>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1" y="1009333"/>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DBF39990-9490-4C2A-BE0B-CB331608A0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407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3405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460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_OneSpeaker">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EB6BE-42AF-7E4D-BCB5-84E4F64F32E6}"/>
              </a:ext>
            </a:extLst>
          </p:cNvPr>
          <p:cNvPicPr>
            <a:picLocks noChangeAspect="1"/>
          </p:cNvPicPr>
          <p:nvPr userDrawn="1"/>
        </p:nvPicPr>
        <p:blipFill>
          <a:blip r:embed="rId2"/>
          <a:srcRect/>
          <a:stretch/>
        </p:blipFill>
        <p:spPr>
          <a:xfrm>
            <a:off x="0" y="0"/>
            <a:ext cx="9144000" cy="5143500"/>
          </a:xfrm>
          <a:prstGeom prst="rect">
            <a:avLst/>
          </a:prstGeom>
        </p:spPr>
      </p:pic>
      <p:pic>
        <p:nvPicPr>
          <p:cNvPr id="15" name="Picture 14">
            <a:extLst>
              <a:ext uri="{FF2B5EF4-FFF2-40B4-BE49-F238E27FC236}">
                <a16:creationId xmlns:a16="http://schemas.microsoft.com/office/drawing/2014/main" id="{44C41C8F-6860-3D45-9419-74E1EEEFE8E9}"/>
              </a:ext>
            </a:extLst>
          </p:cNvPr>
          <p:cNvPicPr>
            <a:picLocks noChangeAspect="1"/>
          </p:cNvPicPr>
          <p:nvPr userDrawn="1"/>
        </p:nvPicPr>
        <p:blipFill>
          <a:blip r:embed="rId3"/>
          <a:srcRect/>
          <a:stretch/>
        </p:blipFill>
        <p:spPr>
          <a:xfrm>
            <a:off x="342901" y="463158"/>
            <a:ext cx="1538344" cy="423512"/>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Master text styles</a:t>
            </a:r>
          </a:p>
          <a:p>
            <a:pPr lvl="0"/>
            <a:r>
              <a:rPr lang="en-US" dirty="0"/>
              <a:t>Social handle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342900" y="4800600"/>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4075034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894953" y="217133"/>
            <a:ext cx="8046720" cy="674749"/>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894953" y="891884"/>
            <a:ext cx="8046720" cy="1682577"/>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52170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AB841B-DB88-734B-BEB3-0C5B3103E57C}"/>
              </a:ext>
            </a:extLst>
          </p:cNvPr>
          <p:cNvPicPr>
            <a:picLocks noChangeAspect="1"/>
          </p:cNvPicPr>
          <p:nvPr userDrawn="1"/>
        </p:nvPicPr>
        <p:blipFill>
          <a:blip r:embed="rId2"/>
          <a:srcRect/>
          <a:stretch/>
        </p:blipFill>
        <p:spPr>
          <a:xfrm>
            <a:off x="0" y="0"/>
            <a:ext cx="9144000" cy="5143500"/>
          </a:xfrm>
          <a:prstGeom prst="rect">
            <a:avLst/>
          </a:prstGeom>
        </p:spPr>
      </p:pic>
      <p:pic>
        <p:nvPicPr>
          <p:cNvPr id="13" name="Picture 12">
            <a:extLst>
              <a:ext uri="{FF2B5EF4-FFF2-40B4-BE49-F238E27FC236}">
                <a16:creationId xmlns:a16="http://schemas.microsoft.com/office/drawing/2014/main" id="{A02C030D-5CF2-BC48-8122-0EDD13513D0A}"/>
              </a:ext>
            </a:extLst>
          </p:cNvPr>
          <p:cNvPicPr>
            <a:picLocks noChangeAspect="1"/>
          </p:cNvPicPr>
          <p:nvPr userDrawn="1"/>
        </p:nvPicPr>
        <p:blipFill>
          <a:blip r:embed="rId3"/>
          <a:stretch>
            <a:fillRect/>
          </a:stretch>
        </p:blipFill>
        <p:spPr>
          <a:xfrm>
            <a:off x="342900" y="463158"/>
            <a:ext cx="1697355" cy="423512"/>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Master text styles</a:t>
            </a:r>
          </a:p>
          <a:p>
            <a:pPr lvl="0"/>
            <a:r>
              <a:rPr lang="en-US" dirty="0"/>
              <a:t>Social handle</a:t>
            </a:r>
          </a:p>
        </p:txBody>
      </p:sp>
      <p:sp>
        <p:nvSpPr>
          <p:cNvPr id="8" name="TextBox 7">
            <a:extLst>
              <a:ext uri="{FF2B5EF4-FFF2-40B4-BE49-F238E27FC236}">
                <a16:creationId xmlns:a16="http://schemas.microsoft.com/office/drawing/2014/main" id="{F9D47D4A-FB0D-BE48-ADF8-B8DECA8916C1}"/>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1474238810"/>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able_of_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4FC1-A76E-D445-B005-278A462C75DE}"/>
              </a:ext>
            </a:extLst>
          </p:cNvPr>
          <p:cNvPicPr>
            <a:picLocks noChangeAspect="1"/>
          </p:cNvPicPr>
          <p:nvPr userDrawn="1"/>
        </p:nvPicPr>
        <p:blipFill>
          <a:blip r:embed="rId2"/>
          <a:srcRect/>
          <a:stretch/>
        </p:blipFill>
        <p:spPr>
          <a:xfrm>
            <a:off x="0" y="0"/>
            <a:ext cx="9144000" cy="5143500"/>
          </a:xfrm>
          <a:prstGeom prst="rect">
            <a:avLst/>
          </a:prstGeom>
        </p:spPr>
      </p:pic>
      <p:sp>
        <p:nvSpPr>
          <p:cNvPr id="9" name="Rounded Rectangle 8">
            <a:extLst>
              <a:ext uri="{FF2B5EF4-FFF2-40B4-BE49-F238E27FC236}">
                <a16:creationId xmlns:a16="http://schemas.microsoft.com/office/drawing/2014/main" id="{2CD74B2C-F35F-8345-8B34-B63574526396}"/>
              </a:ext>
            </a:extLst>
          </p:cNvPr>
          <p:cNvSpPr/>
          <p:nvPr userDrawn="1"/>
        </p:nvSpPr>
        <p:spPr>
          <a:xfrm>
            <a:off x="7141176" y="4521361"/>
            <a:ext cx="1858141" cy="448519"/>
          </a:xfrm>
          <a:prstGeom prst="roundRect">
            <a:avLst/>
          </a:prstGeom>
          <a:gradFill flip="none" rotWithShape="1">
            <a:gsLst>
              <a:gs pos="100000">
                <a:srgbClr val="161E2D">
                  <a:alpha val="0"/>
                </a:srgbClr>
              </a:gs>
              <a:gs pos="0">
                <a:srgbClr val="161E2D">
                  <a:alpha val="0"/>
                </a:srgbClr>
              </a:gs>
              <a:gs pos="56995">
                <a:srgbClr val="161E2D"/>
              </a:gs>
              <a:gs pos="26000">
                <a:srgbClr val="161E2D"/>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BF283EA8-4588-4746-8DCF-58F7EDA2CC28}"/>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8" name="Picture 7">
            <a:extLst>
              <a:ext uri="{FF2B5EF4-FFF2-40B4-BE49-F238E27FC236}">
                <a16:creationId xmlns:a16="http://schemas.microsoft.com/office/drawing/2014/main" id="{84836D10-009C-8E44-8161-6DB2DF0829BD}"/>
              </a:ext>
            </a:extLst>
          </p:cNvPr>
          <p:cNvPicPr>
            <a:picLocks noChangeAspect="1"/>
          </p:cNvPicPr>
          <p:nvPr userDrawn="1"/>
        </p:nvPicPr>
        <p:blipFill>
          <a:blip r:embed="rId3"/>
          <a:srcRect/>
          <a:stretch/>
        </p:blipFill>
        <p:spPr>
          <a:xfrm>
            <a:off x="7680866" y="4595506"/>
            <a:ext cx="1111976" cy="306131"/>
          </a:xfrm>
          <a:prstGeom prst="rect">
            <a:avLst/>
          </a:prstGeom>
        </p:spPr>
      </p:pic>
    </p:spTree>
    <p:extLst>
      <p:ext uri="{BB962C8B-B14F-4D97-AF65-F5344CB8AC3E}">
        <p14:creationId xmlns:p14="http://schemas.microsoft.com/office/powerpoint/2010/main" val="27163507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_Slide_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2AF15C-03D6-B344-A7ED-515F1CA422B1}"/>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CD8FC8CD-B545-7E4C-83EF-5B9D7B0B315F}"/>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
        <p:nvSpPr>
          <p:cNvPr id="7" name="Rounded Rectangle 6">
            <a:extLst>
              <a:ext uri="{FF2B5EF4-FFF2-40B4-BE49-F238E27FC236}">
                <a16:creationId xmlns:a16="http://schemas.microsoft.com/office/drawing/2014/main" id="{795A0344-338B-D94C-8A01-E08F897B577E}"/>
              </a:ext>
            </a:extLst>
          </p:cNvPr>
          <p:cNvSpPr/>
          <p:nvPr userDrawn="1"/>
        </p:nvSpPr>
        <p:spPr>
          <a:xfrm>
            <a:off x="7141176" y="4521361"/>
            <a:ext cx="1858141" cy="448519"/>
          </a:xfrm>
          <a:prstGeom prst="roundRect">
            <a:avLst/>
          </a:prstGeom>
          <a:gradFill flip="none" rotWithShape="1">
            <a:gsLst>
              <a:gs pos="100000">
                <a:srgbClr val="161E2D">
                  <a:alpha val="0"/>
                </a:srgbClr>
              </a:gs>
              <a:gs pos="0">
                <a:srgbClr val="161E2D">
                  <a:alpha val="0"/>
                </a:srgbClr>
              </a:gs>
              <a:gs pos="56995">
                <a:srgbClr val="161E2D"/>
              </a:gs>
              <a:gs pos="26000">
                <a:srgbClr val="161E2D"/>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pic>
        <p:nvPicPr>
          <p:cNvPr id="9" name="Picture 8">
            <a:extLst>
              <a:ext uri="{FF2B5EF4-FFF2-40B4-BE49-F238E27FC236}">
                <a16:creationId xmlns:a16="http://schemas.microsoft.com/office/drawing/2014/main" id="{001F9BEE-1002-E540-B9C1-7A615AACFE9D}"/>
              </a:ext>
            </a:extLst>
          </p:cNvPr>
          <p:cNvPicPr>
            <a:picLocks noChangeAspect="1"/>
          </p:cNvPicPr>
          <p:nvPr userDrawn="1"/>
        </p:nvPicPr>
        <p:blipFill>
          <a:blip r:embed="rId3"/>
          <a:srcRect/>
          <a:stretch/>
        </p:blipFill>
        <p:spPr>
          <a:xfrm>
            <a:off x="7680866" y="4595506"/>
            <a:ext cx="1111976" cy="306131"/>
          </a:xfrm>
          <a:prstGeom prst="rect">
            <a:avLst/>
          </a:prstGeom>
        </p:spPr>
      </p:pic>
    </p:spTree>
    <p:extLst>
      <p:ext uri="{BB962C8B-B14F-4D97-AF65-F5344CB8AC3E}">
        <p14:creationId xmlns:p14="http://schemas.microsoft.com/office/powerpoint/2010/main" val="24033969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08698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0"/>
            <a:ext cx="4000500" cy="3181010"/>
          </a:xfrm>
          <a:prstGeom prst="rect">
            <a:avLst/>
          </a:prstGeom>
        </p:spPr>
        <p:txBody>
          <a:bodyPr/>
          <a:lstStyle>
            <a:lvl5pPr>
              <a:defRPr sz="11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0"/>
            <a:ext cx="4000500" cy="3181010"/>
          </a:xfrm>
          <a:prstGeom prst="rect">
            <a:avLst/>
          </a:prstGeom>
        </p:spPr>
        <p:txBody>
          <a:bodyPr/>
          <a:lstStyle>
            <a:lvl5pPr>
              <a:defRPr sz="11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317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7.jp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image" Target="../media/image23.emf"/><Relationship Id="rId5" Type="http://schemas.openxmlformats.org/officeDocument/2006/relationships/slideLayout" Target="../slideLayouts/slideLayout65.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theme" Target="../theme/theme4.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3" Type="http://schemas.openxmlformats.org/officeDocument/2006/relationships/image" Target="../media/image33.png"/><Relationship Id="rId5" Type="http://schemas.openxmlformats.org/officeDocument/2006/relationships/slideLayout" Target="../slideLayouts/slideLayout12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theme" Target="../theme/theme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54" Type="http://schemas.openxmlformats.org/officeDocument/2006/relationships/image" Target="../media/image1.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4198964"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t>
            </a:r>
            <a:r>
              <a:rPr lang="en-US" sz="7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Amazon Confidential</a:t>
            </a:r>
            <a:endPar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8" r:id="rId17"/>
    <p:sldLayoutId id="2147483710" r:id="rId18"/>
    <p:sldLayoutId id="2147483756" r:id="rId19"/>
    <p:sldLayoutId id="2147483849" r:id="rId20"/>
    <p:sldLayoutId id="2147483902" r:id="rId21"/>
  </p:sldLayoutIdLst>
  <p:hf sldNum="0" hdr="0" dt="0"/>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83" userDrawn="1">
          <p15:clr>
            <a:srgbClr val="F26B43"/>
          </p15:clr>
        </p15:guide>
        <p15:guide id="2" orient="horz" pos="2874" userDrawn="1">
          <p15:clr>
            <a:srgbClr val="F26B43"/>
          </p15:clr>
        </p15:guide>
        <p15:guide id="3" orient="horz" pos="72" userDrawn="1">
          <p15:clr>
            <a:srgbClr val="F26B43"/>
          </p15:clr>
        </p15:guide>
        <p15:guide id="4" orient="horz" pos="636" userDrawn="1">
          <p15:clr>
            <a:srgbClr val="F26B43"/>
          </p15:clr>
        </p15:guide>
        <p15:guide id="5" pos="215" userDrawn="1">
          <p15:clr>
            <a:srgbClr val="F26B43"/>
          </p15:clr>
        </p15:guide>
        <p15:guide id="6" pos="554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25601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Lst>
  <p:transition>
    <p:fade/>
  </p:transition>
  <p:hf hd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050" y="114868"/>
            <a:ext cx="8609496" cy="6868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8050" y="982753"/>
            <a:ext cx="8609496" cy="35586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p:nvSpPr>
        <p:spPr>
          <a:xfrm>
            <a:off x="120380" y="4858702"/>
            <a:ext cx="3089307" cy="215444"/>
          </a:xfrm>
          <a:prstGeom prst="rect">
            <a:avLst/>
          </a:prstGeom>
        </p:spPr>
        <p:txBody>
          <a:bodyPr wrap="none">
            <a:spAutoFit/>
          </a:bodyPr>
          <a:lstStyle/>
          <a:p>
            <a:r>
              <a:rPr lang="en-US" sz="800" dirty="0">
                <a:solidFill>
                  <a:schemeClr val="bg1"/>
                </a:solidFill>
              </a:rPr>
              <a:t>© 2020, Amazon Web Services, Inc. or its Affiliates. All rights reserved</a:t>
            </a:r>
            <a:endParaRPr lang="en-US" dirty="0">
              <a:solidFill>
                <a:schemeClr val="bg1"/>
              </a:solidFill>
            </a:endParaRPr>
          </a:p>
        </p:txBody>
      </p:sp>
    </p:spTree>
    <p:extLst>
      <p:ext uri="{BB962C8B-B14F-4D97-AF65-F5344CB8AC3E}">
        <p14:creationId xmlns:p14="http://schemas.microsoft.com/office/powerpoint/2010/main" val="61317003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457200" rtl="0" eaLnBrk="1" latinLnBrk="0" hangingPunct="1">
        <a:spcBef>
          <a:spcPct val="0"/>
        </a:spcBef>
        <a:buNone/>
        <a:defRPr sz="24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899" y="114936"/>
            <a:ext cx="8446770"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2899" y="1028700"/>
            <a:ext cx="8446770"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p:cNvPicPr>
            <a:picLocks noChangeAspect="1"/>
          </p:cNvPicPr>
          <p:nvPr userDrawn="1"/>
        </p:nvPicPr>
        <p:blipFill>
          <a:blip r:embed="rId58"/>
          <a:srcRect/>
          <a:stretch/>
        </p:blipFill>
        <p:spPr>
          <a:xfrm>
            <a:off x="8343508" y="4706911"/>
            <a:ext cx="443245" cy="265064"/>
          </a:xfrm>
          <a:prstGeom prst="rect">
            <a:avLst/>
          </a:prstGeom>
        </p:spPr>
      </p:pic>
    </p:spTree>
    <p:extLst>
      <p:ext uri="{BB962C8B-B14F-4D97-AF65-F5344CB8AC3E}">
        <p14:creationId xmlns:p14="http://schemas.microsoft.com/office/powerpoint/2010/main" val="2717747828"/>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Lst>
  <p:txStyles>
    <p:titleStyle>
      <a:lvl1pPr algn="l" defTabSz="457200" rtl="0" eaLnBrk="1" latinLnBrk="0" hangingPunct="1">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36790" y="4802438"/>
            <a:ext cx="44471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pic>
        <p:nvPicPr>
          <p:cNvPr id="7" name="Picture 6"/>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3867851231"/>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 id="2147483901" r:id="rId51"/>
  </p:sldLayoutIdLst>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7.xml"/><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12.xml"/><Relationship Id="rId1" Type="http://schemas.openxmlformats.org/officeDocument/2006/relationships/slideLayout" Target="../slideLayouts/slideLayout87.xml"/><Relationship Id="rId6" Type="http://schemas.openxmlformats.org/officeDocument/2006/relationships/image" Target="../media/image54.emf"/><Relationship Id="rId11" Type="http://schemas.openxmlformats.org/officeDocument/2006/relationships/image" Target="../media/image59.png"/><Relationship Id="rId5" Type="http://schemas.openxmlformats.org/officeDocument/2006/relationships/image" Target="../media/image53.emf"/><Relationship Id="rId10" Type="http://schemas.openxmlformats.org/officeDocument/2006/relationships/image" Target="../media/image58.png"/><Relationship Id="rId4" Type="http://schemas.openxmlformats.org/officeDocument/2006/relationships/image" Target="../media/image52.emf"/><Relationship Id="rId9" Type="http://schemas.openxmlformats.org/officeDocument/2006/relationships/image" Target="../media/image57.emf"/></Relationships>
</file>

<file path=ppt/slides/_rels/slide13.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svg"/><Relationship Id="rId7" Type="http://schemas.openxmlformats.org/officeDocument/2006/relationships/image" Target="../media/image64.png"/><Relationship Id="rId12" Type="http://schemas.openxmlformats.org/officeDocument/2006/relationships/image" Target="../media/image69.svg"/><Relationship Id="rId17" Type="http://schemas.openxmlformats.org/officeDocument/2006/relationships/image" Target="../media/image74.png"/><Relationship Id="rId2" Type="http://schemas.openxmlformats.org/officeDocument/2006/relationships/notesSlide" Target="../notesSlides/notesSlide13.xml"/><Relationship Id="rId16" Type="http://schemas.openxmlformats.org/officeDocument/2006/relationships/image" Target="../media/image73.svg"/><Relationship Id="rId20" Type="http://schemas.openxmlformats.org/officeDocument/2006/relationships/image" Target="../media/image77.png"/><Relationship Id="rId1" Type="http://schemas.openxmlformats.org/officeDocument/2006/relationships/slideLayout" Target="../slideLayouts/slideLayout87.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svg"/><Relationship Id="rId9" Type="http://schemas.openxmlformats.org/officeDocument/2006/relationships/image" Target="../media/image66.png"/><Relationship Id="rId14" Type="http://schemas.openxmlformats.org/officeDocument/2006/relationships/image" Target="../media/image71.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9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7.png"/><Relationship Id="rId18" Type="http://schemas.openxmlformats.org/officeDocument/2006/relationships/image" Target="../media/image93.svg"/><Relationship Id="rId3" Type="http://schemas.openxmlformats.org/officeDocument/2006/relationships/image" Target="../media/image84.png"/><Relationship Id="rId21" Type="http://schemas.openxmlformats.org/officeDocument/2006/relationships/image" Target="../media/image96.png"/><Relationship Id="rId7" Type="http://schemas.openxmlformats.org/officeDocument/2006/relationships/image" Target="../media/image62.png"/><Relationship Id="rId12" Type="http://schemas.openxmlformats.org/officeDocument/2006/relationships/image" Target="../media/image73.svg"/><Relationship Id="rId17" Type="http://schemas.openxmlformats.org/officeDocument/2006/relationships/image" Target="../media/image92.png"/><Relationship Id="rId2" Type="http://schemas.openxmlformats.org/officeDocument/2006/relationships/notesSlide" Target="../notesSlides/notesSlide17.xml"/><Relationship Id="rId16" Type="http://schemas.openxmlformats.org/officeDocument/2006/relationships/image" Target="../media/image91.svg"/><Relationship Id="rId20" Type="http://schemas.openxmlformats.org/officeDocument/2006/relationships/image" Target="../media/image95.svg"/><Relationship Id="rId1" Type="http://schemas.openxmlformats.org/officeDocument/2006/relationships/slideLayout" Target="../slideLayouts/slideLayout20.xml"/><Relationship Id="rId6" Type="http://schemas.openxmlformats.org/officeDocument/2006/relationships/image" Target="../media/image87.svg"/><Relationship Id="rId11" Type="http://schemas.openxmlformats.org/officeDocument/2006/relationships/image" Target="../media/image72.png"/><Relationship Id="rId5" Type="http://schemas.openxmlformats.org/officeDocument/2006/relationships/image" Target="../media/image86.png"/><Relationship Id="rId15" Type="http://schemas.openxmlformats.org/officeDocument/2006/relationships/image" Target="../media/image90.png"/><Relationship Id="rId10" Type="http://schemas.openxmlformats.org/officeDocument/2006/relationships/image" Target="../media/image89.svg"/><Relationship Id="rId19" Type="http://schemas.openxmlformats.org/officeDocument/2006/relationships/image" Target="../media/image94.png"/><Relationship Id="rId4" Type="http://schemas.openxmlformats.org/officeDocument/2006/relationships/image" Target="../media/image85.svg"/><Relationship Id="rId9" Type="http://schemas.openxmlformats.org/officeDocument/2006/relationships/image" Target="../media/image88.png"/><Relationship Id="rId14" Type="http://schemas.openxmlformats.org/officeDocument/2006/relationships/image" Target="../media/image78.svg"/></Relationships>
</file>

<file path=ppt/slides/_rels/slide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102.svg"/><Relationship Id="rId4" Type="http://schemas.openxmlformats.org/officeDocument/2006/relationships/image" Target="../media/image98.svg"/><Relationship Id="rId9" Type="http://schemas.openxmlformats.org/officeDocument/2006/relationships/image" Target="../media/image101.png"/></Relationships>
</file>

<file path=ppt/slides/_rels/slide2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73.svg"/><Relationship Id="rId11" Type="http://schemas.openxmlformats.org/officeDocument/2006/relationships/image" Target="../media/image105.svg"/><Relationship Id="rId5" Type="http://schemas.openxmlformats.org/officeDocument/2006/relationships/image" Target="../media/image72.png"/><Relationship Id="rId10" Type="http://schemas.openxmlformats.org/officeDocument/2006/relationships/image" Target="../media/image104.png"/><Relationship Id="rId4" Type="http://schemas.openxmlformats.org/officeDocument/2006/relationships/image" Target="../media/image98.svg"/><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19.xml"/><Relationship Id="rId6" Type="http://schemas.openxmlformats.org/officeDocument/2006/relationships/image" Target="../media/image101.png"/><Relationship Id="rId5" Type="http://schemas.openxmlformats.org/officeDocument/2006/relationships/image" Target="../media/image73.svg"/><Relationship Id="rId10" Type="http://schemas.openxmlformats.org/officeDocument/2006/relationships/image" Target="../media/image105.svg"/><Relationship Id="rId4" Type="http://schemas.openxmlformats.org/officeDocument/2006/relationships/image" Target="../media/image72.png"/><Relationship Id="rId9" Type="http://schemas.openxmlformats.org/officeDocument/2006/relationships/image" Target="../media/image104.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102.svg"/></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10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18" Type="http://schemas.openxmlformats.org/officeDocument/2006/relationships/image" Target="../media/image118.png"/><Relationship Id="rId3" Type="http://schemas.openxmlformats.org/officeDocument/2006/relationships/image" Target="../media/image107.png"/><Relationship Id="rId7" Type="http://schemas.openxmlformats.org/officeDocument/2006/relationships/image" Target="../media/image93.sv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23.xml"/><Relationship Id="rId16" Type="http://schemas.openxmlformats.org/officeDocument/2006/relationships/image" Target="../media/image116.png"/><Relationship Id="rId20" Type="http://schemas.openxmlformats.org/officeDocument/2006/relationships/image" Target="../media/image120.svg"/><Relationship Id="rId1" Type="http://schemas.openxmlformats.org/officeDocument/2006/relationships/slideLayout" Target="../slideLayouts/slideLayout21.xml"/><Relationship Id="rId6" Type="http://schemas.openxmlformats.org/officeDocument/2006/relationships/image" Target="../media/image92.png"/><Relationship Id="rId11" Type="http://schemas.openxmlformats.org/officeDocument/2006/relationships/image" Target="../media/image111.svg"/><Relationship Id="rId5" Type="http://schemas.openxmlformats.org/officeDocument/2006/relationships/image" Target="../media/image73.svg"/><Relationship Id="rId15" Type="http://schemas.openxmlformats.org/officeDocument/2006/relationships/image" Target="../media/image115.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72.png"/><Relationship Id="rId9" Type="http://schemas.openxmlformats.org/officeDocument/2006/relationships/image" Target="../media/image109.svg"/><Relationship Id="rId14" Type="http://schemas.openxmlformats.org/officeDocument/2006/relationships/image" Target="../media/image114.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70F4D2-A43A-D44F-9F6C-AB568935D083}"/>
              </a:ext>
            </a:extLst>
          </p:cNvPr>
          <p:cNvSpPr>
            <a:spLocks noGrp="1"/>
          </p:cNvSpPr>
          <p:nvPr>
            <p:ph type="body" sz="quarter" idx="12"/>
          </p:nvPr>
        </p:nvSpPr>
        <p:spPr>
          <a:xfrm>
            <a:off x="395824" y="1321168"/>
            <a:ext cx="8748175" cy="744537"/>
          </a:xfrm>
        </p:spPr>
        <p:txBody>
          <a:bodyPr/>
          <a:lstStyle/>
          <a:p>
            <a:r>
              <a:rPr lang="en-US" sz="3600" dirty="0"/>
              <a:t>Resiliency and Recovery in the cloud</a:t>
            </a:r>
          </a:p>
        </p:txBody>
      </p:sp>
      <p:sp>
        <p:nvSpPr>
          <p:cNvPr id="8" name="Text Placeholder 7">
            <a:extLst>
              <a:ext uri="{FF2B5EF4-FFF2-40B4-BE49-F238E27FC236}">
                <a16:creationId xmlns:a16="http://schemas.microsoft.com/office/drawing/2014/main" id="{47C03D57-2DA5-43D0-A111-6E234A698D4D}"/>
              </a:ext>
            </a:extLst>
          </p:cNvPr>
          <p:cNvSpPr>
            <a:spLocks noGrp="1"/>
          </p:cNvSpPr>
          <p:nvPr>
            <p:ph type="body" sz="quarter" idx="11"/>
          </p:nvPr>
        </p:nvSpPr>
        <p:spPr>
          <a:xfrm>
            <a:off x="487899" y="2574277"/>
            <a:ext cx="3683000" cy="369888"/>
          </a:xfrm>
        </p:spPr>
        <p:txBody>
          <a:bodyPr>
            <a:noAutofit/>
          </a:bodyPr>
          <a:lstStyle/>
          <a:p>
            <a:endParaRPr lang="en-US" sz="2000" dirty="0">
              <a:solidFill>
                <a:schemeClr val="bg1"/>
              </a:solidFill>
            </a:endParaRPr>
          </a:p>
        </p:txBody>
      </p:sp>
      <p:sp>
        <p:nvSpPr>
          <p:cNvPr id="2" name="TextBox 1"/>
          <p:cNvSpPr txBox="1"/>
          <p:nvPr/>
        </p:nvSpPr>
        <p:spPr>
          <a:xfrm>
            <a:off x="395825" y="4800600"/>
            <a:ext cx="3975008" cy="200055"/>
          </a:xfrm>
          <a:prstGeom prst="rect">
            <a:avLst/>
          </a:prstGeom>
          <a:solidFill>
            <a:srgbClr val="253241"/>
          </a:solidFill>
        </p:spPr>
        <p:txBody>
          <a:bodyPr wrap="square" rtlCol="0">
            <a:spAutoFit/>
          </a:bodyPr>
          <a:lstStyle/>
          <a:p>
            <a:r>
              <a:rPr lang="en-US" sz="700" dirty="0">
                <a:solidFill>
                  <a:schemeClr val="bg1"/>
                </a:solidFill>
              </a:rPr>
              <a:t>© 2021, Amazon Web Services, Inc. or its Affiliates. All rights reserved. Amazon Confidential</a:t>
            </a:r>
          </a:p>
        </p:txBody>
      </p:sp>
      <p:sp>
        <p:nvSpPr>
          <p:cNvPr id="6" name="Text Placeholder 5">
            <a:extLst>
              <a:ext uri="{FF2B5EF4-FFF2-40B4-BE49-F238E27FC236}">
                <a16:creationId xmlns:a16="http://schemas.microsoft.com/office/drawing/2014/main" id="{5904FFF2-D541-3543-B5C2-4CF7E4917458}"/>
              </a:ext>
            </a:extLst>
          </p:cNvPr>
          <p:cNvSpPr>
            <a:spLocks noGrp="1"/>
          </p:cNvSpPr>
          <p:nvPr>
            <p:ph type="body" sz="quarter" idx="10"/>
          </p:nvPr>
        </p:nvSpPr>
        <p:spPr/>
        <p:txBody>
          <a:bodyPr/>
          <a:lstStyle/>
          <a:p>
            <a:endParaRPr lang="en-US"/>
          </a:p>
        </p:txBody>
      </p:sp>
      <p:sp>
        <p:nvSpPr>
          <p:cNvPr id="11" name="Text Placeholder 10">
            <a:extLst>
              <a:ext uri="{FF2B5EF4-FFF2-40B4-BE49-F238E27FC236}">
                <a16:creationId xmlns:a16="http://schemas.microsoft.com/office/drawing/2014/main" id="{09D2A894-182D-6D4D-8BB2-5CF1EE05FF1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8967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750" dirty="0"/>
              <a:t>Pilot Light</a:t>
            </a:r>
          </a:p>
        </p:txBody>
      </p:sp>
      <p:sp>
        <p:nvSpPr>
          <p:cNvPr id="7" name="Rectangle 6"/>
          <p:cNvSpPr/>
          <p:nvPr/>
        </p:nvSpPr>
        <p:spPr>
          <a:xfrm>
            <a:off x="3384756" y="942030"/>
            <a:ext cx="5759244" cy="3862596"/>
          </a:xfrm>
          <a:prstGeom prst="rect">
            <a:avLst/>
          </a:prstGeom>
        </p:spPr>
        <p:txBody>
          <a:bodyPr wrap="square">
            <a:spAutoFit/>
          </a:bodyPr>
          <a:lstStyle/>
          <a:p>
            <a:pPr marL="285750" indent="-285750">
              <a:spcAft>
                <a:spcPts val="1200"/>
              </a:spcAft>
              <a:buFont typeface="Wingdings" panose="05000000000000000000" pitchFamily="2" charset="2"/>
              <a:buChar char="§"/>
            </a:pPr>
            <a:r>
              <a:rPr lang="en-US" sz="1750" dirty="0">
                <a:solidFill>
                  <a:schemeClr val="bg1"/>
                </a:solidFill>
                <a:latin typeface="Arial" panose="020B0604020202020204" pitchFamily="34" charset="0"/>
                <a:cs typeface="Arial" panose="020B0604020202020204" pitchFamily="34" charset="0"/>
              </a:rPr>
              <a:t>Suitable for:</a:t>
            </a:r>
          </a:p>
          <a:p>
            <a:pPr marL="685800" lvl="5" indent="-285750">
              <a:spcAft>
                <a:spcPts val="1200"/>
              </a:spcAft>
              <a:buFont typeface="Arial" panose="020B0604020202020204" pitchFamily="34" charset="0"/>
              <a:buChar char="‒"/>
              <a:tabLst>
                <a:tab pos="627063" algn="l"/>
              </a:tabLst>
            </a:pPr>
            <a:r>
              <a:rPr lang="en-US" sz="1750" dirty="0">
                <a:solidFill>
                  <a:schemeClr val="bg1"/>
                </a:solidFill>
                <a:latin typeface="Arial" panose="020B0604020202020204" pitchFamily="34" charset="0"/>
                <a:cs typeface="Arial" panose="020B0604020202020204" pitchFamily="34" charset="0"/>
              </a:rPr>
              <a:t>Meeting lower RTO &amp; RPO requirements</a:t>
            </a:r>
          </a:p>
          <a:p>
            <a:pPr marL="685800" lvl="5" indent="-285750">
              <a:spcAft>
                <a:spcPts val="1200"/>
              </a:spcAft>
              <a:buFont typeface="Arial" panose="020B0604020202020204" pitchFamily="34" charset="0"/>
              <a:buChar char="‒"/>
              <a:tabLst>
                <a:tab pos="627063" algn="l"/>
              </a:tabLst>
            </a:pPr>
            <a:r>
              <a:rPr lang="en-US" sz="1750" dirty="0">
                <a:solidFill>
                  <a:schemeClr val="bg1"/>
                </a:solidFill>
                <a:latin typeface="Arial" panose="020B0604020202020204" pitchFamily="34" charset="0"/>
                <a:cs typeface="Arial" panose="020B0604020202020204" pitchFamily="34" charset="0"/>
              </a:rPr>
              <a:t>Business critical services</a:t>
            </a:r>
          </a:p>
          <a:p>
            <a:pPr marL="685800" lvl="5" indent="-285750">
              <a:spcAft>
                <a:spcPts val="1200"/>
              </a:spcAft>
              <a:buFont typeface="Arial" panose="020B0604020202020204" pitchFamily="34" charset="0"/>
              <a:buChar char="‒"/>
              <a:tabLst>
                <a:tab pos="627063" algn="l"/>
              </a:tabLst>
            </a:pPr>
            <a:r>
              <a:rPr lang="en-US" sz="1750" b="1" dirty="0">
                <a:solidFill>
                  <a:schemeClr val="bg1"/>
                </a:solidFill>
                <a:latin typeface="Arial" panose="020B0604020202020204" pitchFamily="34" charset="0"/>
                <a:cs typeface="Arial" panose="020B0604020202020204" pitchFamily="34" charset="0"/>
              </a:rPr>
              <a:t>AWS resources in a switched off state</a:t>
            </a:r>
          </a:p>
          <a:p>
            <a:pPr marL="685800" lvl="5" indent="-285750">
              <a:spcAft>
                <a:spcPts val="1200"/>
              </a:spcAft>
              <a:buFont typeface="Arial" panose="020B0604020202020204" pitchFamily="34" charset="0"/>
              <a:buChar char="‒"/>
              <a:tabLst>
                <a:tab pos="627063" algn="l"/>
              </a:tabLst>
            </a:pPr>
            <a:r>
              <a:rPr lang="en-US" sz="1750" b="1" dirty="0">
                <a:solidFill>
                  <a:schemeClr val="bg1"/>
                </a:solidFill>
                <a:latin typeface="Arial" panose="020B0604020202020204" pitchFamily="34" charset="0"/>
                <a:cs typeface="Arial" panose="020B0604020202020204" pitchFamily="34" charset="0"/>
              </a:rPr>
              <a:t>Start up resources when events dictate</a:t>
            </a:r>
          </a:p>
          <a:p>
            <a:pPr marL="685800" lvl="5" indent="-285750">
              <a:spcAft>
                <a:spcPts val="1200"/>
              </a:spcAft>
              <a:buFont typeface="Arial" panose="020B0604020202020204" pitchFamily="34" charset="0"/>
              <a:buChar char="‒"/>
              <a:tabLst>
                <a:tab pos="627063" algn="l"/>
              </a:tabLst>
            </a:pPr>
            <a:r>
              <a:rPr lang="en-US" sz="1750" dirty="0">
                <a:solidFill>
                  <a:schemeClr val="bg1"/>
                </a:solidFill>
                <a:latin typeface="Arial" panose="020B0604020202020204" pitchFamily="34" charset="0"/>
                <a:cs typeface="Arial" panose="020B0604020202020204" pitchFamily="34" charset="0"/>
              </a:rPr>
              <a:t>Match required production capacity through auto-scaling policies</a:t>
            </a:r>
          </a:p>
          <a:p>
            <a:pPr marL="285750" lvl="1" indent="-285750">
              <a:spcAft>
                <a:spcPts val="1200"/>
              </a:spcAft>
              <a:buFont typeface="Wingdings" panose="05000000000000000000" pitchFamily="2" charset="2"/>
              <a:buChar char="§"/>
            </a:pPr>
            <a:r>
              <a:rPr lang="en-US" sz="1750" dirty="0">
                <a:solidFill>
                  <a:schemeClr val="bg1"/>
                </a:solidFill>
                <a:latin typeface="Arial" panose="020B0604020202020204" pitchFamily="34" charset="0"/>
                <a:cs typeface="Arial" panose="020B0604020202020204" pitchFamily="34" charset="0"/>
              </a:rPr>
              <a:t>Mid-range cost option for DR</a:t>
            </a:r>
          </a:p>
          <a:p>
            <a:pPr marL="285750" lvl="1" indent="-285750">
              <a:spcAft>
                <a:spcPts val="1200"/>
              </a:spcAft>
              <a:buFont typeface="Wingdings" panose="05000000000000000000" pitchFamily="2" charset="2"/>
              <a:buChar char="§"/>
            </a:pPr>
            <a:r>
              <a:rPr lang="en-US" sz="1750" dirty="0" err="1">
                <a:solidFill>
                  <a:schemeClr val="bg1"/>
                </a:solidFill>
                <a:latin typeface="Arial" panose="020B0604020202020204" pitchFamily="34" charset="0"/>
                <a:cs typeface="Arial" panose="020B0604020202020204" pitchFamily="34" charset="0"/>
              </a:rPr>
              <a:t>CloudEndure</a:t>
            </a:r>
            <a:r>
              <a:rPr lang="en-US" sz="1750" dirty="0">
                <a:solidFill>
                  <a:schemeClr val="bg1"/>
                </a:solidFill>
                <a:latin typeface="Arial" panose="020B0604020202020204" pitchFamily="34" charset="0"/>
                <a:cs typeface="Arial" panose="020B0604020202020204" pitchFamily="34" charset="0"/>
              </a:rPr>
              <a:t> or third-party options </a:t>
            </a:r>
            <a:r>
              <a:rPr lang="en-US" sz="1750" dirty="0" err="1">
                <a:solidFill>
                  <a:schemeClr val="bg1"/>
                </a:solidFill>
                <a:latin typeface="Arial" panose="020B0604020202020204" pitchFamily="34" charset="0"/>
                <a:cs typeface="Arial" panose="020B0604020202020204" pitchFamily="34" charset="0"/>
              </a:rPr>
              <a:t>Racemi</a:t>
            </a:r>
            <a:r>
              <a:rPr lang="en-US" sz="1750" dirty="0">
                <a:solidFill>
                  <a:schemeClr val="bg1"/>
                </a:solidFill>
                <a:latin typeface="Arial" panose="020B0604020202020204" pitchFamily="34" charset="0"/>
                <a:cs typeface="Arial" panose="020B0604020202020204" pitchFamily="34" charset="0"/>
              </a:rPr>
              <a:t> and others</a:t>
            </a:r>
          </a:p>
        </p:txBody>
      </p:sp>
      <p:pic>
        <p:nvPicPr>
          <p:cNvPr id="5" name="Picture 4" descr="http://www.clipartbest.com/cliparts/yTo/M4r/yToM4rELc.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8252" y="1503474"/>
            <a:ext cx="1401896" cy="1785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82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DEAF0-D62D-4F4C-A76E-F4B1CE317AA6}"/>
              </a:ext>
            </a:extLst>
          </p:cNvPr>
          <p:cNvSpPr>
            <a:spLocks noGrp="1"/>
          </p:cNvSpPr>
          <p:nvPr>
            <p:ph type="title"/>
          </p:nvPr>
        </p:nvSpPr>
        <p:spPr/>
        <p:txBody>
          <a:bodyPr/>
          <a:lstStyle/>
          <a:p>
            <a:r>
              <a:rPr lang="en-US" dirty="0"/>
              <a:t>CloudEndure Disaster Recovery use cases</a:t>
            </a:r>
            <a:endParaRPr lang="en-IL" dirty="0"/>
          </a:p>
        </p:txBody>
      </p:sp>
      <p:sp>
        <p:nvSpPr>
          <p:cNvPr id="5" name="Content Placeholder 7">
            <a:extLst>
              <a:ext uri="{FF2B5EF4-FFF2-40B4-BE49-F238E27FC236}">
                <a16:creationId xmlns:a16="http://schemas.microsoft.com/office/drawing/2014/main" id="{47D32CC9-6297-6941-AB4D-CA2F3E208145}"/>
              </a:ext>
            </a:extLst>
          </p:cNvPr>
          <p:cNvSpPr txBox="1">
            <a:spLocks/>
          </p:cNvSpPr>
          <p:nvPr/>
        </p:nvSpPr>
        <p:spPr>
          <a:xfrm>
            <a:off x="336790" y="2883670"/>
            <a:ext cx="2503400" cy="646896"/>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178">
              <a:spcBef>
                <a:spcPts val="0"/>
              </a:spcBef>
              <a:spcAft>
                <a:spcPts val="300"/>
              </a:spcAft>
              <a:buClr>
                <a:schemeClr val="accent1"/>
              </a:buClr>
              <a:buNone/>
            </a:pPr>
            <a:endParaRPr lang="en-US" alt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le 9">
            <a:extLst>
              <a:ext uri="{FF2B5EF4-FFF2-40B4-BE49-F238E27FC236}">
                <a16:creationId xmlns:a16="http://schemas.microsoft.com/office/drawing/2014/main" id="{0FFD4386-047B-164D-ACBB-B86DF8E8B28E}"/>
              </a:ext>
            </a:extLst>
          </p:cNvPr>
          <p:cNvSpPr/>
          <p:nvPr/>
        </p:nvSpPr>
        <p:spPr>
          <a:xfrm>
            <a:off x="563699" y="3255058"/>
            <a:ext cx="1842172" cy="300082"/>
          </a:xfrm>
          <a:prstGeom prst="rect">
            <a:avLst/>
          </a:prstGeom>
        </p:spPr>
        <p:txBody>
          <a:bodyPr wrap="none">
            <a:spAutoFit/>
          </a:bodyPr>
          <a:lstStyle/>
          <a:p>
            <a:pPr algn="ctr"/>
            <a:r>
              <a:rPr lang="en-US" sz="1350" b="1" dirty="0">
                <a:latin typeface="Amazon Ember" panose="020B0603020204020204" pitchFamily="34" charset="0"/>
                <a:ea typeface="Amazon Ember" panose="020B0603020204020204" pitchFamily="34" charset="0"/>
                <a:cs typeface="Amazon Ember" panose="020B0603020204020204" pitchFamily="34" charset="0"/>
              </a:rPr>
              <a:t>On premises to AWS</a:t>
            </a:r>
          </a:p>
        </p:txBody>
      </p:sp>
      <p:sp>
        <p:nvSpPr>
          <p:cNvPr id="12" name="Rectangle 11">
            <a:extLst>
              <a:ext uri="{FF2B5EF4-FFF2-40B4-BE49-F238E27FC236}">
                <a16:creationId xmlns:a16="http://schemas.microsoft.com/office/drawing/2014/main" id="{BE07A771-0CD6-794A-9B96-55BE87D0518C}"/>
              </a:ext>
            </a:extLst>
          </p:cNvPr>
          <p:cNvSpPr/>
          <p:nvPr/>
        </p:nvSpPr>
        <p:spPr>
          <a:xfrm>
            <a:off x="2929842" y="3255058"/>
            <a:ext cx="2896948" cy="300082"/>
          </a:xfrm>
          <a:prstGeom prst="rect">
            <a:avLst/>
          </a:prstGeom>
        </p:spPr>
        <p:txBody>
          <a:bodyPr wrap="none">
            <a:spAutoFit/>
          </a:bodyPr>
          <a:lstStyle/>
          <a:p>
            <a:pPr algn="ctr"/>
            <a:r>
              <a:rPr lang="en-US" sz="1350" b="1" dirty="0">
                <a:latin typeface="Amazon Ember" panose="020B0603020204020204" pitchFamily="34" charset="0"/>
                <a:ea typeface="Amazon Ember" panose="020B0603020204020204" pitchFamily="34" charset="0"/>
                <a:cs typeface="Amazon Ember" panose="020B0603020204020204" pitchFamily="34" charset="0"/>
              </a:rPr>
              <a:t>Cross-Region or Availability Zone</a:t>
            </a:r>
          </a:p>
        </p:txBody>
      </p:sp>
      <p:sp>
        <p:nvSpPr>
          <p:cNvPr id="13" name="Rectangle 12">
            <a:extLst>
              <a:ext uri="{FF2B5EF4-FFF2-40B4-BE49-F238E27FC236}">
                <a16:creationId xmlns:a16="http://schemas.microsoft.com/office/drawing/2014/main" id="{EAA3586E-4302-F642-82BA-E19381E51B1B}"/>
              </a:ext>
            </a:extLst>
          </p:cNvPr>
          <p:cNvSpPr/>
          <p:nvPr/>
        </p:nvSpPr>
        <p:spPr>
          <a:xfrm>
            <a:off x="7015524" y="3255058"/>
            <a:ext cx="1136850" cy="300082"/>
          </a:xfrm>
          <a:prstGeom prst="rect">
            <a:avLst/>
          </a:prstGeom>
        </p:spPr>
        <p:txBody>
          <a:bodyPr wrap="none">
            <a:spAutoFit/>
          </a:bodyPr>
          <a:lstStyle/>
          <a:p>
            <a:pPr algn="ctr"/>
            <a:r>
              <a:rPr lang="en-US" sz="1350" b="1" dirty="0">
                <a:latin typeface="Amazon Ember" panose="020B0603020204020204" pitchFamily="34" charset="0"/>
                <a:ea typeface="Amazon Ember" panose="020B0603020204020204" pitchFamily="34" charset="0"/>
                <a:cs typeface="Amazon Ember" panose="020B0603020204020204" pitchFamily="34" charset="0"/>
              </a:rPr>
              <a:t>Cross-cloud</a:t>
            </a:r>
          </a:p>
        </p:txBody>
      </p:sp>
      <p:pic>
        <p:nvPicPr>
          <p:cNvPr id="14" name="Picture 13">
            <a:extLst>
              <a:ext uri="{FF2B5EF4-FFF2-40B4-BE49-F238E27FC236}">
                <a16:creationId xmlns:a16="http://schemas.microsoft.com/office/drawing/2014/main" id="{9645DD4B-C802-2947-8295-D865D28D7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98" y="1970667"/>
            <a:ext cx="2662902" cy="647060"/>
          </a:xfrm>
          <a:prstGeom prst="rect">
            <a:avLst/>
          </a:prstGeom>
        </p:spPr>
      </p:pic>
      <p:pic>
        <p:nvPicPr>
          <p:cNvPr id="16" name="Picture 15">
            <a:extLst>
              <a:ext uri="{FF2B5EF4-FFF2-40B4-BE49-F238E27FC236}">
                <a16:creationId xmlns:a16="http://schemas.microsoft.com/office/drawing/2014/main" id="{1E3DDDF8-EF19-3F48-8EFA-9E4201AF1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9898" y="1968388"/>
            <a:ext cx="2496838" cy="612432"/>
          </a:xfrm>
          <a:prstGeom prst="rect">
            <a:avLst/>
          </a:prstGeom>
        </p:spPr>
      </p:pic>
      <p:pic>
        <p:nvPicPr>
          <p:cNvPr id="18" name="Picture 17">
            <a:extLst>
              <a:ext uri="{FF2B5EF4-FFF2-40B4-BE49-F238E27FC236}">
                <a16:creationId xmlns:a16="http://schemas.microsoft.com/office/drawing/2014/main" id="{C5EE0B51-BBAB-BD40-BAD1-7BC0A242E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42" y="1968388"/>
            <a:ext cx="1954894" cy="603362"/>
          </a:xfrm>
          <a:prstGeom prst="rect">
            <a:avLst/>
          </a:prstGeom>
        </p:spPr>
      </p:pic>
      <p:cxnSp>
        <p:nvCxnSpPr>
          <p:cNvPr id="23" name="Straight Connector 22">
            <a:extLst>
              <a:ext uri="{FF2B5EF4-FFF2-40B4-BE49-F238E27FC236}">
                <a16:creationId xmlns:a16="http://schemas.microsoft.com/office/drawing/2014/main" id="{D5E5DC51-388B-6643-9A46-9ED393898804}"/>
              </a:ext>
            </a:extLst>
          </p:cNvPr>
          <p:cNvCxnSpPr>
            <a:cxnSpLocks/>
          </p:cNvCxnSpPr>
          <p:nvPr/>
        </p:nvCxnSpPr>
        <p:spPr>
          <a:xfrm>
            <a:off x="2824752" y="1731325"/>
            <a:ext cx="0" cy="1970468"/>
          </a:xfrm>
          <a:prstGeom prst="line">
            <a:avLst/>
          </a:prstGeom>
          <a:ln w="1905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8478DE-E606-4949-84C5-AB1A970F1580}"/>
              </a:ext>
            </a:extLst>
          </p:cNvPr>
          <p:cNvCxnSpPr>
            <a:cxnSpLocks/>
          </p:cNvCxnSpPr>
          <p:nvPr/>
        </p:nvCxnSpPr>
        <p:spPr>
          <a:xfrm>
            <a:off x="6017657" y="1731325"/>
            <a:ext cx="0" cy="1970468"/>
          </a:xfrm>
          <a:prstGeom prst="line">
            <a:avLst/>
          </a:prstGeom>
          <a:ln w="1905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37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2407" y="153633"/>
            <a:ext cx="8739267" cy="503299"/>
          </a:xfrm>
          <a:prstGeom prst="rect">
            <a:avLst/>
          </a:prstGeom>
        </p:spPr>
        <p:txBody>
          <a:bodyPr vert="horz" lIns="57150" tIns="28575" rIns="57150" bIns="28575" rtlCol="0" anchor="t">
            <a:noAutofit/>
          </a:bodyPr>
          <a:lstStyle>
            <a:lvl1pPr algn="l" defTabSz="731520" rtl="0" eaLnBrk="1" latinLnBrk="0" hangingPunct="1">
              <a:spcBef>
                <a:spcPct val="0"/>
              </a:spcBef>
              <a:buNone/>
              <a:defRPr lang="en-US" sz="38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457200">
              <a:defRPr/>
            </a:pPr>
            <a:r>
              <a:rPr lang="en-US" sz="2375">
                <a:solidFill>
                  <a:srgbClr val="FFFFFF"/>
                </a:solidFill>
              </a:rPr>
              <a:t>AWS as DR site for an on-premises workload</a:t>
            </a:r>
            <a:endParaRPr lang="en-US" sz="2375" dirty="0">
              <a:solidFill>
                <a:srgbClr val="FFFFFF"/>
              </a:solidFill>
            </a:endParaRPr>
          </a:p>
        </p:txBody>
      </p:sp>
      <p:sp>
        <p:nvSpPr>
          <p:cNvPr id="5" name="Text Placeholder 127"/>
          <p:cNvSpPr txBox="1">
            <a:spLocks/>
          </p:cNvSpPr>
          <p:nvPr/>
        </p:nvSpPr>
        <p:spPr>
          <a:xfrm>
            <a:off x="202406" y="656932"/>
            <a:ext cx="8739188" cy="323166"/>
          </a:xfrm>
          <a:prstGeom prst="rect">
            <a:avLst/>
          </a:prstGeom>
        </p:spPr>
        <p:txBody>
          <a:bodyPr vert="horz" lIns="57150" tIns="28575" rIns="57150" bIns="28575" rtlCol="0">
            <a:noAutofit/>
          </a:bodyPr>
          <a:lstStyle>
            <a:lvl1pPr marL="0" indent="0" algn="l" defTabSz="731520" rtl="0" eaLnBrk="1" latinLnBrk="0" hangingPunct="1">
              <a:spcBef>
                <a:spcPts val="0"/>
              </a:spcBef>
              <a:spcAft>
                <a:spcPts val="600"/>
              </a:spcAft>
              <a:buFontTx/>
              <a:buNone/>
              <a:defRPr sz="1600" b="1" i="0" kern="120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457200">
              <a:spcAft>
                <a:spcPts val="375"/>
              </a:spcAft>
              <a:defRPr/>
            </a:pPr>
            <a:r>
              <a:rPr lang="en-US" sz="1000" spc="188"/>
              <a:t>With CloudEndure</a:t>
            </a:r>
            <a:endParaRPr lang="en-US" sz="1000" spc="188" dirty="0"/>
          </a:p>
        </p:txBody>
      </p:sp>
      <p:grpSp>
        <p:nvGrpSpPr>
          <p:cNvPr id="6" name="Group 5"/>
          <p:cNvGrpSpPr/>
          <p:nvPr/>
        </p:nvGrpSpPr>
        <p:grpSpPr>
          <a:xfrm>
            <a:off x="116085" y="1111706"/>
            <a:ext cx="8929688" cy="3165616"/>
            <a:chOff x="228600" y="1993039"/>
            <a:chExt cx="14287500" cy="5064985"/>
          </a:xfrm>
        </p:grpSpPr>
        <p:sp>
          <p:nvSpPr>
            <p:cNvPr id="7" name="Rectangle 6"/>
            <p:cNvSpPr/>
            <p:nvPr/>
          </p:nvSpPr>
          <p:spPr>
            <a:xfrm>
              <a:off x="228600" y="1993039"/>
              <a:ext cx="14287500" cy="5064985"/>
            </a:xfrm>
            <a:prstGeom prst="rect">
              <a:avLst/>
            </a:prstGeom>
            <a:solidFill>
              <a:srgbClr val="FFFFFF"/>
            </a:solidFill>
            <a:ln w="38100" cap="flat" cmpd="sng" algn="ctr">
              <a:solidFill>
                <a:srgbClr val="FF9900"/>
              </a:solidFill>
              <a:prstDash val="solid"/>
            </a:ln>
            <a:effectLst/>
          </p:spPr>
          <p:txBody>
            <a:bodyPr rtlCol="0" anchor="ctr"/>
            <a:lstStyle/>
            <a:p>
              <a:pPr algn="ctr" defTabSz="571500">
                <a:defRPr/>
              </a:pPr>
              <a:endParaRPr lang="en-US" sz="1125" kern="0" dirty="0">
                <a:solidFill>
                  <a:srgbClr val="FFFFFF"/>
                </a:solidFill>
                <a:latin typeface="Arial"/>
              </a:endParaRPr>
            </a:p>
          </p:txBody>
        </p:sp>
        <p:grpSp>
          <p:nvGrpSpPr>
            <p:cNvPr id="8" name="Group 7"/>
            <p:cNvGrpSpPr>
              <a:grpSpLocks noChangeAspect="1"/>
            </p:cNvGrpSpPr>
            <p:nvPr/>
          </p:nvGrpSpPr>
          <p:grpSpPr>
            <a:xfrm>
              <a:off x="441161" y="2282110"/>
              <a:ext cx="13824561" cy="4718768"/>
              <a:chOff x="217122" y="2310681"/>
              <a:chExt cx="14177188" cy="4839131"/>
            </a:xfrm>
          </p:grpSpPr>
          <p:cxnSp>
            <p:nvCxnSpPr>
              <p:cNvPr id="9" name="Straight Arrow Connector 8"/>
              <p:cNvCxnSpPr>
                <a:cxnSpLocks/>
              </p:cNvCxnSpPr>
              <p:nvPr/>
            </p:nvCxnSpPr>
            <p:spPr>
              <a:xfrm>
                <a:off x="2381618" y="3930262"/>
                <a:ext cx="532098" cy="0"/>
              </a:xfrm>
              <a:prstGeom prst="straightConnector1">
                <a:avLst/>
              </a:prstGeom>
              <a:noFill/>
              <a:ln w="12700" cap="flat" cmpd="sng" algn="ctr">
                <a:solidFill>
                  <a:srgbClr val="FFFFFF">
                    <a:lumMod val="50000"/>
                  </a:srgbClr>
                </a:solidFill>
                <a:prstDash val="solid"/>
                <a:tailEnd type="arrow"/>
              </a:ln>
              <a:effectLst/>
            </p:spPr>
          </p:cxnSp>
          <p:cxnSp>
            <p:nvCxnSpPr>
              <p:cNvPr id="10" name="Straight Arrow Connector 9">
                <a:extLst>
                  <a:ext uri="{FF2B5EF4-FFF2-40B4-BE49-F238E27FC236}">
                    <a16:creationId xmlns:a16="http://schemas.microsoft.com/office/drawing/2014/main" id="{B9F666B1-FDBE-FC4B-AE64-9048372D6E5E}"/>
                  </a:ext>
                </a:extLst>
              </p:cNvPr>
              <p:cNvCxnSpPr>
                <a:cxnSpLocks/>
              </p:cNvCxnSpPr>
              <p:nvPr/>
            </p:nvCxnSpPr>
            <p:spPr>
              <a:xfrm>
                <a:off x="9195661" y="3930262"/>
                <a:ext cx="475296" cy="0"/>
              </a:xfrm>
              <a:prstGeom prst="straightConnector1">
                <a:avLst/>
              </a:prstGeom>
              <a:noFill/>
              <a:ln w="12700" cap="flat" cmpd="sng" algn="ctr">
                <a:solidFill>
                  <a:srgbClr val="FFFFFF">
                    <a:lumMod val="50000"/>
                  </a:srgbClr>
                </a:solidFill>
                <a:prstDash val="solid"/>
                <a:tailEnd type="arrow"/>
              </a:ln>
              <a:effectLst/>
            </p:spPr>
          </p:cxnSp>
          <p:sp>
            <p:nvSpPr>
              <p:cNvPr id="11" name="Rounded Rectangle 10"/>
              <p:cNvSpPr/>
              <p:nvPr/>
            </p:nvSpPr>
            <p:spPr>
              <a:xfrm>
                <a:off x="217122" y="4880556"/>
                <a:ext cx="2592320" cy="820338"/>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Map Environment</a:t>
                </a:r>
              </a:p>
              <a:p>
                <a:pPr algn="ctr" defTabSz="685800">
                  <a:defRPr/>
                </a:pP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Identify servers and networking, define recovery objectives</a:t>
                </a:r>
                <a:endParaRPr lang="en-US" altLang="en-US" sz="625"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ounded Rectangle 11"/>
              <p:cNvSpPr/>
              <p:nvPr/>
            </p:nvSpPr>
            <p:spPr>
              <a:xfrm>
                <a:off x="9420103" y="4880555"/>
                <a:ext cx="2511014" cy="1118915"/>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Maintain DR Readiness</a:t>
                </a:r>
              </a:p>
              <a:p>
                <a:pPr algn="ctr" defTabSz="685800">
                  <a:defRPr/>
                </a:pP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Ongoing monitoring, periodic tests, add servers</a:t>
                </a:r>
              </a:p>
              <a:p>
                <a:pPr algn="ctr" defTabSz="685800">
                  <a:defRPr/>
                </a:pPr>
                <a:endPar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3" name="Group 12"/>
              <p:cNvGrpSpPr/>
              <p:nvPr/>
            </p:nvGrpSpPr>
            <p:grpSpPr>
              <a:xfrm>
                <a:off x="10771343" y="6094010"/>
                <a:ext cx="2626306" cy="1055802"/>
                <a:chOff x="10771343" y="6094010"/>
                <a:chExt cx="2626306" cy="1055802"/>
              </a:xfrm>
            </p:grpSpPr>
            <p:cxnSp>
              <p:nvCxnSpPr>
                <p:cNvPr id="44" name="Elbow Connector 43"/>
                <p:cNvCxnSpPr>
                  <a:cxnSpLocks/>
                </p:cNvCxnSpPr>
                <p:nvPr/>
              </p:nvCxnSpPr>
              <p:spPr>
                <a:xfrm rot="5400000" flipV="1">
                  <a:off x="12022763" y="4864682"/>
                  <a:ext cx="54454" cy="2513109"/>
                </a:xfrm>
                <a:prstGeom prst="bentConnector3">
                  <a:avLst>
                    <a:gd name="adj1" fmla="val 519796"/>
                  </a:avLst>
                </a:prstGeom>
                <a:noFill/>
                <a:ln w="12700" cap="flat" cmpd="sng" algn="ctr">
                  <a:solidFill>
                    <a:srgbClr val="FFFFFF">
                      <a:lumMod val="50000"/>
                    </a:srgbClr>
                  </a:solidFill>
                  <a:prstDash val="dash"/>
                  <a:headEnd type="arrow" w="med" len="med"/>
                  <a:tailEnd type="none" w="med" len="med"/>
                </a:ln>
                <a:effectLst/>
              </p:spPr>
            </p:cxnSp>
            <p:sp>
              <p:nvSpPr>
                <p:cNvPr id="45" name="Rounded Rectangle 44"/>
                <p:cNvSpPr/>
                <p:nvPr/>
              </p:nvSpPr>
              <p:spPr>
                <a:xfrm>
                  <a:off x="10771343" y="6329474"/>
                  <a:ext cx="2626306" cy="820338"/>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Failback</a:t>
                  </a:r>
                </a:p>
                <a:p>
                  <a:pPr algn="ctr" defTabSz="685800">
                    <a:defRPr/>
                  </a:pP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Reverse replication </a:t>
                  </a:r>
                  <a:b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and redirect users</a:t>
                  </a:r>
                  <a:endParaRPr lang="en-US" altLang="en-US" sz="100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4" name="Group 13"/>
              <p:cNvGrpSpPr/>
              <p:nvPr/>
            </p:nvGrpSpPr>
            <p:grpSpPr>
              <a:xfrm>
                <a:off x="244393" y="2310681"/>
                <a:ext cx="2416562" cy="3790587"/>
                <a:chOff x="244393" y="2310681"/>
                <a:chExt cx="2416562" cy="3790587"/>
              </a:xfrm>
            </p:grpSpPr>
            <p:sp>
              <p:nvSpPr>
                <p:cNvPr id="41" name="Flowchart: Process 40"/>
                <p:cNvSpPr/>
                <p:nvPr/>
              </p:nvSpPr>
              <p:spPr>
                <a:xfrm>
                  <a:off x="244393" y="2310681"/>
                  <a:ext cx="2416562" cy="3790587"/>
                </a:xfrm>
                <a:prstGeom prst="flowChartProcess">
                  <a:avLst/>
                </a:prstGeom>
                <a:noFill/>
                <a:ln w="6350" cap="flat" cmpd="sng" algn="ctr">
                  <a:solidFill>
                    <a:srgbClr val="545B64"/>
                  </a:solidFill>
                  <a:prstDash val="solid"/>
                </a:ln>
                <a:effectLst/>
              </p:spPr>
              <p:txBody>
                <a:bodyPr rtlCol="0" anchor="ctr"/>
                <a:lstStyle/>
                <a:p>
                  <a:pPr algn="ctr" defTabSz="685800">
                    <a:defRPr/>
                  </a:pPr>
                  <a:endParaRPr lang="en-US" altLang="en-US" sz="13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TextBox 41"/>
                <p:cNvSpPr txBox="1"/>
                <p:nvPr/>
              </p:nvSpPr>
              <p:spPr>
                <a:xfrm>
                  <a:off x="386172" y="2426718"/>
                  <a:ext cx="2151845" cy="378752"/>
                </a:xfrm>
                <a:prstGeom prst="rect">
                  <a:avLst/>
                </a:prstGeom>
                <a:noFill/>
                <a:ln>
                  <a:noFill/>
                </a:ln>
              </p:spPr>
              <p:txBody>
                <a:bodyPr wrap="square" rtlCol="0">
                  <a:spAutoFit/>
                </a:bodyPr>
                <a:lstStyle/>
                <a:p>
                  <a:pPr algn="ctr" defTabSz="685800">
                    <a:defRPr/>
                  </a:pPr>
                  <a:r>
                    <a:rPr lang="en-US" altLang="en-US" sz="900" b="1" kern="0" dirty="0">
                      <a:solidFill>
                        <a:srgbClr val="262626"/>
                      </a:solidFill>
                      <a:latin typeface="Amazon Ember Heavy" panose="020B0803020204020204" pitchFamily="34" charset="0"/>
                      <a:ea typeface="Amazon Ember Heavy" panose="020B0803020204020204" pitchFamily="34" charset="0"/>
                      <a:cs typeface="Amazon Ember Heavy" panose="020B0803020204020204" pitchFamily="34" charset="0"/>
                    </a:rPr>
                    <a:t>  </a:t>
                  </a:r>
                  <a:r>
                    <a:rPr lang="en-US" altLang="en-US" sz="900" b="1" kern="1500" spc="100" dirty="0">
                      <a:solidFill>
                        <a:srgbClr val="FF9900"/>
                      </a:solidFill>
                      <a:latin typeface="Amazon Ember Heavy" panose="020B0803020204020204" pitchFamily="34" charset="0"/>
                      <a:ea typeface="Amazon Ember Heavy" panose="020B0803020204020204" pitchFamily="34" charset="0"/>
                      <a:cs typeface="Amazon Ember Heavy" panose="020B0803020204020204" pitchFamily="34" charset="0"/>
                    </a:rPr>
                    <a:t>ASSESSMENT</a:t>
                  </a:r>
                </a:p>
              </p:txBody>
            </p:sp>
            <p:pic>
              <p:nvPicPr>
                <p:cNvPr id="43" name="Picture 42">
                  <a:extLst>
                    <a:ext uri="{FF2B5EF4-FFF2-40B4-BE49-F238E27FC236}">
                      <a16:creationId xmlns:a16="http://schemas.microsoft.com/office/drawing/2014/main" id="{D91CB612-9085-7D46-A028-6BBFD0E6DA74}"/>
                    </a:ext>
                  </a:extLst>
                </p:cNvPr>
                <p:cNvPicPr>
                  <a:picLocks noChangeAspect="1"/>
                </p:cNvPicPr>
                <p:nvPr/>
              </p:nvPicPr>
              <p:blipFill>
                <a:blip r:embed="rId3"/>
                <a:stretch>
                  <a:fillRect/>
                </a:stretch>
              </p:blipFill>
              <p:spPr>
                <a:xfrm>
                  <a:off x="912561" y="3258419"/>
                  <a:ext cx="933882" cy="1210234"/>
                </a:xfrm>
                <a:prstGeom prst="rect">
                  <a:avLst/>
                </a:prstGeom>
              </p:spPr>
            </p:pic>
          </p:grpSp>
          <p:grpSp>
            <p:nvGrpSpPr>
              <p:cNvPr id="15" name="Group 14"/>
              <p:cNvGrpSpPr/>
              <p:nvPr/>
            </p:nvGrpSpPr>
            <p:grpSpPr>
              <a:xfrm>
                <a:off x="9426951" y="2310681"/>
                <a:ext cx="2416562" cy="3790587"/>
                <a:chOff x="9426951" y="2310681"/>
                <a:chExt cx="2416562" cy="3790587"/>
              </a:xfrm>
            </p:grpSpPr>
            <p:sp>
              <p:nvSpPr>
                <p:cNvPr id="38" name="Flowchart: Process 37"/>
                <p:cNvSpPr/>
                <p:nvPr/>
              </p:nvSpPr>
              <p:spPr>
                <a:xfrm>
                  <a:off x="9426951" y="2310681"/>
                  <a:ext cx="2416562" cy="3790587"/>
                </a:xfrm>
                <a:prstGeom prst="flowChartProcess">
                  <a:avLst/>
                </a:prstGeom>
                <a:noFill/>
                <a:ln w="6350" cap="flat" cmpd="sng" algn="ctr">
                  <a:solidFill>
                    <a:srgbClr val="545B64"/>
                  </a:solidFill>
                  <a:prstDash val="solid"/>
                </a:ln>
                <a:effectLst/>
              </p:spPr>
              <p:txBody>
                <a:bodyPr rtlCol="0" anchor="ctr"/>
                <a:lstStyle/>
                <a:p>
                  <a:pPr algn="ctr" defTabSz="685800">
                    <a:defRPr/>
                  </a:pPr>
                  <a:endParaRPr lang="en-US" altLang="en-US" sz="13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TextBox 38"/>
                <p:cNvSpPr txBox="1"/>
                <p:nvPr/>
              </p:nvSpPr>
              <p:spPr>
                <a:xfrm>
                  <a:off x="9631659" y="2426718"/>
                  <a:ext cx="2007144" cy="378752"/>
                </a:xfrm>
                <a:prstGeom prst="rect">
                  <a:avLst/>
                </a:prstGeom>
                <a:noFill/>
                <a:ln>
                  <a:noFill/>
                </a:ln>
              </p:spPr>
              <p:txBody>
                <a:bodyPr wrap="square" rtlCol="0">
                  <a:spAutoFit/>
                </a:bodyPr>
                <a:lstStyle/>
                <a:p>
                  <a:pPr algn="ctr" defTabSz="685800">
                    <a:defRPr/>
                  </a:pPr>
                  <a:r>
                    <a:rPr lang="en-US" altLang="en-US" sz="900" b="1" kern="0" dirty="0">
                      <a:solidFill>
                        <a:srgbClr val="262626"/>
                      </a:solidFill>
                      <a:latin typeface="Amazon Ember Heavy" panose="020B0803020204020204" pitchFamily="34" charset="0"/>
                      <a:ea typeface="Amazon Ember Heavy" panose="020B0803020204020204" pitchFamily="34" charset="0"/>
                      <a:cs typeface="Amazon Ember Heavy" panose="020B0803020204020204" pitchFamily="34" charset="0"/>
                    </a:rPr>
                    <a:t>  </a:t>
                  </a:r>
                  <a:r>
                    <a:rPr lang="en-US" altLang="en-US" sz="900" b="1" kern="1500" spc="100" dirty="0">
                      <a:solidFill>
                        <a:srgbClr val="FF9900"/>
                      </a:solidFill>
                      <a:latin typeface="Amazon Ember Heavy" panose="020B0803020204020204" pitchFamily="34" charset="0"/>
                      <a:ea typeface="Amazon Ember Heavy" panose="020B0803020204020204" pitchFamily="34" charset="0"/>
                      <a:cs typeface="Amazon Ember Heavy" panose="020B0803020204020204" pitchFamily="34" charset="0"/>
                    </a:rPr>
                    <a:t>OPERATION</a:t>
                  </a:r>
                </a:p>
              </p:txBody>
            </p:sp>
            <p:pic>
              <p:nvPicPr>
                <p:cNvPr id="40" name="Picture 39">
                  <a:extLst>
                    <a:ext uri="{FF2B5EF4-FFF2-40B4-BE49-F238E27FC236}">
                      <a16:creationId xmlns:a16="http://schemas.microsoft.com/office/drawing/2014/main" id="{E5A6BDFA-62AB-DE41-905F-339667F2C31E}"/>
                    </a:ext>
                  </a:extLst>
                </p:cNvPr>
                <p:cNvPicPr>
                  <a:picLocks noChangeAspect="1"/>
                </p:cNvPicPr>
                <p:nvPr/>
              </p:nvPicPr>
              <p:blipFill>
                <a:blip r:embed="rId4"/>
                <a:stretch>
                  <a:fillRect/>
                </a:stretch>
              </p:blipFill>
              <p:spPr>
                <a:xfrm>
                  <a:off x="9880222" y="3511636"/>
                  <a:ext cx="1600200" cy="1143000"/>
                </a:xfrm>
                <a:prstGeom prst="rect">
                  <a:avLst/>
                </a:prstGeom>
              </p:spPr>
            </p:pic>
          </p:grpSp>
          <p:grpSp>
            <p:nvGrpSpPr>
              <p:cNvPr id="16" name="Group 15"/>
              <p:cNvGrpSpPr/>
              <p:nvPr/>
            </p:nvGrpSpPr>
            <p:grpSpPr>
              <a:xfrm>
                <a:off x="12314771" y="2320081"/>
                <a:ext cx="2079539" cy="3790587"/>
                <a:chOff x="12314771" y="2320081"/>
                <a:chExt cx="2079539" cy="3790587"/>
              </a:xfrm>
            </p:grpSpPr>
            <p:sp>
              <p:nvSpPr>
                <p:cNvPr id="34" name="Flowchart: Process 33"/>
                <p:cNvSpPr/>
                <p:nvPr/>
              </p:nvSpPr>
              <p:spPr>
                <a:xfrm flipH="1">
                  <a:off x="12314771" y="2320081"/>
                  <a:ext cx="2079539" cy="3790587"/>
                </a:xfrm>
                <a:prstGeom prst="flowChartProcess">
                  <a:avLst/>
                </a:prstGeom>
                <a:solidFill>
                  <a:srgbClr val="FFFFFF">
                    <a:lumMod val="95000"/>
                  </a:srgbClr>
                </a:solidFill>
                <a:ln w="9525" cap="flat" cmpd="sng" algn="ctr">
                  <a:solidFill>
                    <a:srgbClr val="545B64"/>
                  </a:solidFill>
                  <a:prstDash val="dash"/>
                </a:ln>
                <a:effectLst/>
              </p:spPr>
              <p:txBody>
                <a:bodyPr rtlCol="0" anchor="ctr"/>
                <a:lstStyle/>
                <a:p>
                  <a:pPr algn="ctr" defTabSz="685800">
                    <a:defRPr/>
                  </a:pPr>
                  <a:endParaRPr lang="en-US" altLang="en-US" sz="13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Rounded Rectangle 34"/>
                <p:cNvSpPr/>
                <p:nvPr/>
              </p:nvSpPr>
              <p:spPr>
                <a:xfrm>
                  <a:off x="12394305" y="4884460"/>
                  <a:ext cx="1911112" cy="820338"/>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Failover</a:t>
                  </a:r>
                </a:p>
                <a:p>
                  <a:pPr algn="ctr" defTabSz="685800">
                    <a:defRPr/>
                  </a:pP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Launch servers on AWS and redirect users</a:t>
                  </a:r>
                  <a:endParaRPr lang="en-US" altLang="en-US" sz="100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p:cNvSpPr txBox="1"/>
                <p:nvPr/>
              </p:nvSpPr>
              <p:spPr>
                <a:xfrm>
                  <a:off x="12475940" y="2426717"/>
                  <a:ext cx="1747841" cy="378752"/>
                </a:xfrm>
                <a:prstGeom prst="rect">
                  <a:avLst/>
                </a:prstGeom>
                <a:noFill/>
                <a:ln>
                  <a:noFill/>
                </a:ln>
              </p:spPr>
              <p:txBody>
                <a:bodyPr wrap="square" rtlCol="0">
                  <a:spAutoFit/>
                </a:bodyPr>
                <a:lstStyle/>
                <a:p>
                  <a:pPr algn="ctr" defTabSz="685800">
                    <a:defRPr/>
                  </a:pPr>
                  <a:r>
                    <a:rPr lang="en-US" altLang="en-US" sz="900" b="1" kern="1500" spc="100" dirty="0">
                      <a:solidFill>
                        <a:srgbClr val="FF9900"/>
                      </a:solidFill>
                      <a:latin typeface="Amazon Ember Heavy" panose="020B0803020204020204" pitchFamily="34" charset="0"/>
                      <a:ea typeface="Amazon Ember Heavy" panose="020B0803020204020204" pitchFamily="34" charset="0"/>
                      <a:cs typeface="Amazon Ember Heavy" panose="020B0803020204020204" pitchFamily="34" charset="0"/>
                    </a:rPr>
                    <a:t>RECOVERY</a:t>
                  </a:r>
                </a:p>
              </p:txBody>
            </p:sp>
            <p:pic>
              <p:nvPicPr>
                <p:cNvPr id="37" name="Picture 36">
                  <a:extLst>
                    <a:ext uri="{FF2B5EF4-FFF2-40B4-BE49-F238E27FC236}">
                      <a16:creationId xmlns:a16="http://schemas.microsoft.com/office/drawing/2014/main" id="{67363B47-ACDD-4A4D-B372-1C2741412F7F}"/>
                    </a:ext>
                  </a:extLst>
                </p:cNvPr>
                <p:cNvPicPr>
                  <a:picLocks noChangeAspect="1"/>
                </p:cNvPicPr>
                <p:nvPr/>
              </p:nvPicPr>
              <p:blipFill>
                <a:blip r:embed="rId5"/>
                <a:stretch>
                  <a:fillRect/>
                </a:stretch>
              </p:blipFill>
              <p:spPr>
                <a:xfrm>
                  <a:off x="12522329" y="3519760"/>
                  <a:ext cx="1655064" cy="969264"/>
                </a:xfrm>
                <a:prstGeom prst="rect">
                  <a:avLst/>
                </a:prstGeom>
              </p:spPr>
            </p:pic>
          </p:grpSp>
          <p:grpSp>
            <p:nvGrpSpPr>
              <p:cNvPr id="17" name="Group 16"/>
              <p:cNvGrpSpPr/>
              <p:nvPr/>
            </p:nvGrpSpPr>
            <p:grpSpPr>
              <a:xfrm>
                <a:off x="2727007" y="2310681"/>
                <a:ext cx="6689562" cy="3790587"/>
                <a:chOff x="2727007" y="2310681"/>
                <a:chExt cx="6689562" cy="3790587"/>
              </a:xfrm>
            </p:grpSpPr>
            <p:cxnSp>
              <p:nvCxnSpPr>
                <p:cNvPr id="21" name="Straight Arrow Connector 20">
                  <a:extLst>
                    <a:ext uri="{FF2B5EF4-FFF2-40B4-BE49-F238E27FC236}">
                      <a16:creationId xmlns:a16="http://schemas.microsoft.com/office/drawing/2014/main" id="{F6AA91C3-6FE9-F348-8538-216E7B9407BC}"/>
                    </a:ext>
                  </a:extLst>
                </p:cNvPr>
                <p:cNvCxnSpPr>
                  <a:cxnSpLocks/>
                </p:cNvCxnSpPr>
                <p:nvPr/>
              </p:nvCxnSpPr>
              <p:spPr>
                <a:xfrm>
                  <a:off x="4525434" y="3930262"/>
                  <a:ext cx="532098" cy="0"/>
                </a:xfrm>
                <a:prstGeom prst="straightConnector1">
                  <a:avLst/>
                </a:prstGeom>
                <a:noFill/>
                <a:ln w="12700" cap="flat" cmpd="sng" algn="ctr">
                  <a:solidFill>
                    <a:srgbClr val="FFFFFF">
                      <a:lumMod val="50000"/>
                    </a:srgbClr>
                  </a:solidFill>
                  <a:prstDash val="solid"/>
                  <a:tailEnd type="arrow"/>
                </a:ln>
                <a:effectLst/>
              </p:spPr>
            </p:cxnSp>
            <p:cxnSp>
              <p:nvCxnSpPr>
                <p:cNvPr id="22" name="Straight Arrow Connector 21">
                  <a:extLst>
                    <a:ext uri="{FF2B5EF4-FFF2-40B4-BE49-F238E27FC236}">
                      <a16:creationId xmlns:a16="http://schemas.microsoft.com/office/drawing/2014/main" id="{B9F666B1-FDBE-FC4B-AE64-9048372D6E5E}"/>
                    </a:ext>
                  </a:extLst>
                </p:cNvPr>
                <p:cNvCxnSpPr>
                  <a:cxnSpLocks/>
                </p:cNvCxnSpPr>
                <p:nvPr/>
              </p:nvCxnSpPr>
              <p:spPr>
                <a:xfrm>
                  <a:off x="6849501" y="3930262"/>
                  <a:ext cx="532098" cy="0"/>
                </a:xfrm>
                <a:prstGeom prst="straightConnector1">
                  <a:avLst/>
                </a:prstGeom>
                <a:noFill/>
                <a:ln w="12700" cap="flat" cmpd="sng" algn="ctr">
                  <a:solidFill>
                    <a:srgbClr val="FFFFFF">
                      <a:lumMod val="50000"/>
                    </a:srgbClr>
                  </a:solidFill>
                  <a:prstDash val="solid"/>
                  <a:tailEnd type="arrow"/>
                </a:ln>
                <a:effectLst/>
              </p:spPr>
            </p:cxnSp>
            <p:sp>
              <p:nvSpPr>
                <p:cNvPr id="23" name="Flowchart: Process 22"/>
                <p:cNvSpPr/>
                <p:nvPr/>
              </p:nvSpPr>
              <p:spPr>
                <a:xfrm>
                  <a:off x="2727007" y="2310681"/>
                  <a:ext cx="6634398" cy="3790587"/>
                </a:xfrm>
                <a:prstGeom prst="flowChartProcess">
                  <a:avLst/>
                </a:prstGeom>
                <a:noFill/>
                <a:ln w="6350" cap="flat" cmpd="sng" algn="ctr">
                  <a:solidFill>
                    <a:srgbClr val="545B64"/>
                  </a:solidFill>
                  <a:prstDash val="solid"/>
                </a:ln>
                <a:effectLst/>
              </p:spPr>
              <p:txBody>
                <a:bodyPr rtlCol="0" anchor="ctr"/>
                <a:lstStyle/>
                <a:p>
                  <a:pPr algn="ctr" defTabSz="685800">
                    <a:defRPr/>
                  </a:pPr>
                  <a:endParaRPr lang="en-US" altLang="en-US" sz="13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4" name="Group 23"/>
                <p:cNvGrpSpPr/>
                <p:nvPr/>
              </p:nvGrpSpPr>
              <p:grpSpPr>
                <a:xfrm>
                  <a:off x="5900794" y="2917725"/>
                  <a:ext cx="2684408" cy="566349"/>
                  <a:chOff x="4864778" y="729527"/>
                  <a:chExt cx="4164489" cy="473469"/>
                </a:xfrm>
              </p:grpSpPr>
              <p:cxnSp>
                <p:nvCxnSpPr>
                  <p:cNvPr id="32" name="Elbow Connector 31"/>
                  <p:cNvCxnSpPr>
                    <a:cxnSpLocks/>
                  </p:cNvCxnSpPr>
                  <p:nvPr/>
                </p:nvCxnSpPr>
                <p:spPr>
                  <a:xfrm rot="16200000" flipV="1">
                    <a:off x="6791387" y="-769137"/>
                    <a:ext cx="45524" cy="3898742"/>
                  </a:xfrm>
                  <a:prstGeom prst="bentConnector3">
                    <a:avLst>
                      <a:gd name="adj1" fmla="val 519796"/>
                    </a:avLst>
                  </a:prstGeom>
                  <a:noFill/>
                  <a:ln w="12700" cap="flat" cmpd="sng" algn="ctr">
                    <a:solidFill>
                      <a:srgbClr val="FFFFFF">
                        <a:lumMod val="50000"/>
                      </a:srgbClr>
                    </a:solidFill>
                    <a:prstDash val="solid"/>
                    <a:tailEnd type="arrow"/>
                  </a:ln>
                  <a:effectLst/>
                </p:spPr>
              </p:cxnSp>
              <p:sp>
                <p:nvSpPr>
                  <p:cNvPr id="33" name="TextBox 32"/>
                  <p:cNvSpPr txBox="1"/>
                  <p:nvPr/>
                </p:nvSpPr>
                <p:spPr>
                  <a:xfrm>
                    <a:off x="5058192" y="729527"/>
                    <a:ext cx="3971075" cy="300806"/>
                  </a:xfrm>
                  <a:prstGeom prst="rect">
                    <a:avLst/>
                  </a:prstGeom>
                  <a:noFill/>
                  <a:ln>
                    <a:noFill/>
                  </a:ln>
                </p:spPr>
                <p:txBody>
                  <a:bodyPr wrap="none" rtlCol="0">
                    <a:spAutoFit/>
                  </a:bodyPr>
                  <a:lstStyle/>
                  <a:p>
                    <a:pPr defTabSz="685800">
                      <a:defRPr/>
                    </a:pPr>
                    <a:r>
                      <a:rPr lang="en-US" altLang="en-US" sz="825"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Blueprint corrections needed?</a:t>
                    </a:r>
                  </a:p>
                </p:txBody>
              </p:sp>
            </p:grpSp>
            <p:sp>
              <p:nvSpPr>
                <p:cNvPr id="25" name="Rounded Rectangle 24"/>
                <p:cNvSpPr/>
                <p:nvPr/>
              </p:nvSpPr>
              <p:spPr>
                <a:xfrm>
                  <a:off x="2787101" y="4807205"/>
                  <a:ext cx="1995992" cy="820338"/>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Install Agents</a:t>
                  </a:r>
                  <a:b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Replication begins into lightweight Staging Area</a:t>
                  </a:r>
                  <a:endParaRPr lang="en-US" altLang="en-US" sz="625"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Rounded Rectangle 25"/>
                <p:cNvSpPr/>
                <p:nvPr/>
              </p:nvSpPr>
              <p:spPr>
                <a:xfrm>
                  <a:off x="7154868" y="4830517"/>
                  <a:ext cx="2261701" cy="820338"/>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Test Target Servers</a:t>
                  </a:r>
                  <a:br>
                    <a:rPr lang="en-US" altLang="en-US" sz="100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Perform infrastructure and application acceptance tests</a:t>
                  </a:r>
                </a:p>
              </p:txBody>
            </p:sp>
            <p:sp>
              <p:nvSpPr>
                <p:cNvPr id="27" name="Rounded Rectangle 26"/>
                <p:cNvSpPr/>
                <p:nvPr/>
              </p:nvSpPr>
              <p:spPr>
                <a:xfrm>
                  <a:off x="4938405" y="4880234"/>
                  <a:ext cx="2161299" cy="820338"/>
                </a:xfrm>
                <a:prstGeom prst="roundRect">
                  <a:avLst/>
                </a:prstGeom>
                <a:noFill/>
                <a:ln w="25400" cap="flat" cmpd="sng" algn="ctr">
                  <a:noFill/>
                  <a:prstDash val="solid"/>
                </a:ln>
                <a:effectLst/>
              </p:spPr>
              <p:txBody>
                <a:bodyPr rtlCol="0" anchor="ctr"/>
                <a:lstStyle/>
                <a:p>
                  <a:pPr algn="ctr" defTabSz="685800">
                    <a:defRPr/>
                  </a:pPr>
                  <a:r>
                    <a:rPr lang="en-US" altLang="en-US" sz="1000" b="1"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Configure Blueprint</a:t>
                  </a:r>
                </a:p>
                <a:p>
                  <a:pPr algn="ctr" defTabSz="685800">
                    <a:defRPr/>
                  </a:pPr>
                  <a:r>
                    <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Instance type, subnet, security groups, </a:t>
                  </a:r>
                  <a:r>
                    <a:rPr lang="en-US" altLang="en-US" sz="750" kern="0" dirty="0" err="1">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etc</a:t>
                  </a:r>
                  <a:endParaRPr lang="en-US" altLang="en-US" sz="750" kern="0"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TextBox 27"/>
                <p:cNvSpPr txBox="1"/>
                <p:nvPr/>
              </p:nvSpPr>
              <p:spPr>
                <a:xfrm>
                  <a:off x="4716853" y="2426718"/>
                  <a:ext cx="2452360" cy="378752"/>
                </a:xfrm>
                <a:prstGeom prst="rect">
                  <a:avLst/>
                </a:prstGeom>
                <a:noFill/>
                <a:ln>
                  <a:no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262626"/>
                      </a:solidFill>
                      <a:effectLst/>
                      <a:uLnTx/>
                      <a:uFillTx/>
                      <a:latin typeface="Amazon Ember Light"/>
                    </a:defRPr>
                  </a:lvl1pPr>
                </a:lstStyle>
                <a:p>
                  <a:pPr defTabSz="685800">
                    <a:defRPr/>
                  </a:pPr>
                  <a:r>
                    <a:rPr lang="en-US" altLang="en-US" sz="900" kern="1500" spc="100" dirty="0">
                      <a:solidFill>
                        <a:srgbClr val="FF9900"/>
                      </a:solidFill>
                      <a:latin typeface="Amazon Ember Heavy" panose="020B0803020204020204" pitchFamily="34" charset="0"/>
                      <a:ea typeface="Amazon Ember Heavy" panose="020B0803020204020204" pitchFamily="34" charset="0"/>
                      <a:cs typeface="Amazon Ember Heavy" panose="020B0803020204020204" pitchFamily="34" charset="0"/>
                    </a:rPr>
                    <a:t>SETUP</a:t>
                  </a:r>
                </a:p>
              </p:txBody>
            </p:sp>
            <p:pic>
              <p:nvPicPr>
                <p:cNvPr id="29" name="Picture 28">
                  <a:extLst>
                    <a:ext uri="{FF2B5EF4-FFF2-40B4-BE49-F238E27FC236}">
                      <a16:creationId xmlns:a16="http://schemas.microsoft.com/office/drawing/2014/main" id="{0DD9C95A-D345-FA46-886C-4C6F70D94972}"/>
                    </a:ext>
                  </a:extLst>
                </p:cNvPr>
                <p:cNvPicPr>
                  <a:picLocks noChangeAspect="1"/>
                </p:cNvPicPr>
                <p:nvPr/>
              </p:nvPicPr>
              <p:blipFill>
                <a:blip r:embed="rId6"/>
                <a:stretch>
                  <a:fillRect/>
                </a:stretch>
              </p:blipFill>
              <p:spPr>
                <a:xfrm>
                  <a:off x="3028732" y="3521116"/>
                  <a:ext cx="1600200" cy="1143000"/>
                </a:xfrm>
                <a:prstGeom prst="rect">
                  <a:avLst/>
                </a:prstGeom>
              </p:spPr>
            </p:pic>
            <p:pic>
              <p:nvPicPr>
                <p:cNvPr id="30" name="Picture 29">
                  <a:extLst>
                    <a:ext uri="{FF2B5EF4-FFF2-40B4-BE49-F238E27FC236}">
                      <a16:creationId xmlns:a16="http://schemas.microsoft.com/office/drawing/2014/main" id="{C1870B9E-FC61-E04B-A3FD-C5C87B73828E}"/>
                    </a:ext>
                  </a:extLst>
                </p:cNvPr>
                <p:cNvPicPr>
                  <a:picLocks noChangeAspect="1"/>
                </p:cNvPicPr>
                <p:nvPr/>
              </p:nvPicPr>
              <p:blipFill>
                <a:blip r:embed="rId7"/>
                <a:stretch>
                  <a:fillRect/>
                </a:stretch>
              </p:blipFill>
              <p:spPr>
                <a:xfrm>
                  <a:off x="5142278" y="3521115"/>
                  <a:ext cx="1655064" cy="969264"/>
                </a:xfrm>
                <a:prstGeom prst="rect">
                  <a:avLst/>
                </a:prstGeom>
              </p:spPr>
            </p:pic>
            <p:pic>
              <p:nvPicPr>
                <p:cNvPr id="31" name="Picture 30">
                  <a:extLst>
                    <a:ext uri="{FF2B5EF4-FFF2-40B4-BE49-F238E27FC236}">
                      <a16:creationId xmlns:a16="http://schemas.microsoft.com/office/drawing/2014/main" id="{FC4506C7-4D77-AC45-8D8D-F2D41DBDA1C5}"/>
                    </a:ext>
                  </a:extLst>
                </p:cNvPr>
                <p:cNvPicPr>
                  <a:picLocks noChangeAspect="1"/>
                </p:cNvPicPr>
                <p:nvPr/>
              </p:nvPicPr>
              <p:blipFill>
                <a:blip r:embed="rId8"/>
                <a:stretch>
                  <a:fillRect/>
                </a:stretch>
              </p:blipFill>
              <p:spPr>
                <a:xfrm>
                  <a:off x="7467343" y="3531897"/>
                  <a:ext cx="1636808" cy="958571"/>
                </a:xfrm>
                <a:prstGeom prst="rect">
                  <a:avLst/>
                </a:prstGeom>
              </p:spPr>
            </p:pic>
          </p:grpSp>
          <p:grpSp>
            <p:nvGrpSpPr>
              <p:cNvPr id="18" name="Group 17"/>
              <p:cNvGrpSpPr/>
              <p:nvPr/>
            </p:nvGrpSpPr>
            <p:grpSpPr>
              <a:xfrm>
                <a:off x="11571101" y="3516392"/>
                <a:ext cx="998605" cy="413870"/>
                <a:chOff x="11571101" y="3516392"/>
                <a:chExt cx="998605" cy="413870"/>
              </a:xfrm>
            </p:grpSpPr>
            <p:pic>
              <p:nvPicPr>
                <p:cNvPr id="19" name="Picture 18">
                  <a:extLst>
                    <a:ext uri="{FF2B5EF4-FFF2-40B4-BE49-F238E27FC236}">
                      <a16:creationId xmlns:a16="http://schemas.microsoft.com/office/drawing/2014/main" id="{8ADEF68D-D7F6-EF43-A12B-B02CD0A54F7F}"/>
                    </a:ext>
                  </a:extLst>
                </p:cNvPr>
                <p:cNvPicPr>
                  <a:picLocks noChangeAspect="1"/>
                </p:cNvPicPr>
                <p:nvPr/>
              </p:nvPicPr>
              <p:blipFill>
                <a:blip r:embed="rId9"/>
                <a:stretch>
                  <a:fillRect/>
                </a:stretch>
              </p:blipFill>
              <p:spPr>
                <a:xfrm>
                  <a:off x="11902628" y="3516392"/>
                  <a:ext cx="363474" cy="315469"/>
                </a:xfrm>
                <a:prstGeom prst="rect">
                  <a:avLst/>
                </a:prstGeom>
              </p:spPr>
            </p:pic>
            <p:cxnSp>
              <p:nvCxnSpPr>
                <p:cNvPr id="20" name="Straight Arrow Connector 19">
                  <a:extLst>
                    <a:ext uri="{FF2B5EF4-FFF2-40B4-BE49-F238E27FC236}">
                      <a16:creationId xmlns:a16="http://schemas.microsoft.com/office/drawing/2014/main" id="{B9F666B1-FDBE-FC4B-AE64-9048372D6E5E}"/>
                    </a:ext>
                  </a:extLst>
                </p:cNvPr>
                <p:cNvCxnSpPr>
                  <a:cxnSpLocks/>
                </p:cNvCxnSpPr>
                <p:nvPr/>
              </p:nvCxnSpPr>
              <p:spPr>
                <a:xfrm>
                  <a:off x="11571101" y="3930262"/>
                  <a:ext cx="998605" cy="0"/>
                </a:xfrm>
                <a:prstGeom prst="straightConnector1">
                  <a:avLst/>
                </a:prstGeom>
                <a:noFill/>
                <a:ln w="12700" cap="flat" cmpd="sng" algn="ctr">
                  <a:solidFill>
                    <a:srgbClr val="FFFFFF">
                      <a:lumMod val="50000"/>
                    </a:srgbClr>
                  </a:solidFill>
                  <a:prstDash val="dash"/>
                  <a:tailEnd type="arrow"/>
                </a:ln>
                <a:effectLst/>
              </p:spPr>
            </p:cxnSp>
          </p:grpSp>
        </p:grpSp>
      </p:grpSp>
      <p:sp>
        <p:nvSpPr>
          <p:cNvPr id="46" name="object 23">
            <a:extLst>
              <a:ext uri="{FF2B5EF4-FFF2-40B4-BE49-F238E27FC236}">
                <a16:creationId xmlns:a16="http://schemas.microsoft.com/office/drawing/2014/main" id="{1620549F-0111-8045-B5F9-AB6FB3F493DB}"/>
              </a:ext>
            </a:extLst>
          </p:cNvPr>
          <p:cNvSpPr txBox="1"/>
          <p:nvPr/>
        </p:nvSpPr>
        <p:spPr>
          <a:xfrm>
            <a:off x="1266195" y="3789525"/>
            <a:ext cx="1283269" cy="359073"/>
          </a:xfrm>
          <a:prstGeom prst="rect">
            <a:avLst/>
          </a:prstGeom>
        </p:spPr>
        <p:txBody>
          <a:bodyPr vert="horz" wrap="square" lIns="0" tIns="12700" rIns="0" bIns="0" rtlCol="0" anchor="ctr">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defTabSz="685800">
              <a:lnSpc>
                <a:spcPct val="100000"/>
              </a:lnSpc>
            </a:pPr>
            <a:r>
              <a:rPr lang="en-US" altLang="en-US" sz="1125" dirty="0">
                <a:solidFill>
                  <a:srgbClr val="FF9900"/>
                </a:solidFill>
                <a:latin typeface="Arial"/>
                <a:ea typeface="Amazon Ember Light" panose="020B0403020204020204" pitchFamily="34" charset="0"/>
                <a:cs typeface="Amazon Ember Light" panose="020B0403020204020204" pitchFamily="34" charset="0"/>
              </a:rPr>
              <a:t>RPO: Sub-Seconds</a:t>
            </a:r>
            <a:br>
              <a:rPr lang="en-US" altLang="en-US" sz="1125" dirty="0">
                <a:solidFill>
                  <a:srgbClr val="FF9900"/>
                </a:solidFill>
                <a:latin typeface="Arial"/>
                <a:ea typeface="Amazon Ember Light" panose="020B0403020204020204" pitchFamily="34" charset="0"/>
                <a:cs typeface="Amazon Ember Light" panose="020B0403020204020204" pitchFamily="34" charset="0"/>
              </a:rPr>
            </a:br>
            <a:r>
              <a:rPr lang="en-US" altLang="en-US" sz="1125" dirty="0">
                <a:solidFill>
                  <a:srgbClr val="FF9900"/>
                </a:solidFill>
                <a:latin typeface="Arial"/>
                <a:ea typeface="Amazon Ember Light" panose="020B0403020204020204" pitchFamily="34" charset="0"/>
                <a:cs typeface="Amazon Ember Light" panose="020B0403020204020204" pitchFamily="34" charset="0"/>
              </a:rPr>
              <a:t>RTO: Minutes</a:t>
            </a:r>
          </a:p>
        </p:txBody>
      </p:sp>
      <p:grpSp>
        <p:nvGrpSpPr>
          <p:cNvPr id="47" name="Group 46"/>
          <p:cNvGrpSpPr/>
          <p:nvPr/>
        </p:nvGrpSpPr>
        <p:grpSpPr>
          <a:xfrm>
            <a:off x="7113404" y="156969"/>
            <a:ext cx="1870647" cy="680424"/>
            <a:chOff x="11381446" y="251150"/>
            <a:chExt cx="2993035" cy="1088678"/>
          </a:xfrm>
        </p:grpSpPr>
        <p:sp>
          <p:nvSpPr>
            <p:cNvPr id="48" name="Rectangle 47"/>
            <p:cNvSpPr/>
            <p:nvPr/>
          </p:nvSpPr>
          <p:spPr>
            <a:xfrm>
              <a:off x="11381446" y="251150"/>
              <a:ext cx="2993035" cy="1088678"/>
            </a:xfrm>
            <a:prstGeom prst="rect">
              <a:avLst/>
            </a:prstGeom>
            <a:solidFill>
              <a:srgbClr val="FFFFFF"/>
            </a:solidFill>
            <a:ln w="38100" cap="flat" cmpd="sng" algn="ctr">
              <a:solidFill>
                <a:srgbClr val="FF9900"/>
              </a:solidFill>
              <a:prstDash val="solid"/>
            </a:ln>
            <a:effectLst/>
          </p:spPr>
          <p:txBody>
            <a:bodyPr rtlCol="0" anchor="ctr"/>
            <a:lstStyle>
              <a:defPPr>
                <a:defRPr lang="en-US"/>
              </a:defPPr>
              <a:lvl1pPr marL="0" algn="l" defTabSz="731520" rtl="0" eaLnBrk="1" latinLnBrk="0" hangingPunct="1">
                <a:defRPr sz="2880" kern="1200">
                  <a:solidFill>
                    <a:schemeClr val="lt1"/>
                  </a:solidFill>
                  <a:latin typeface="+mn-lt"/>
                  <a:ea typeface="+mn-ea"/>
                  <a:cs typeface="+mn-cs"/>
                </a:defRPr>
              </a:lvl1pPr>
              <a:lvl2pPr marL="731520" algn="l" defTabSz="731520" rtl="0" eaLnBrk="1" latinLnBrk="0" hangingPunct="1">
                <a:defRPr sz="2880" kern="1200">
                  <a:solidFill>
                    <a:schemeClr val="lt1"/>
                  </a:solidFill>
                  <a:latin typeface="+mn-lt"/>
                  <a:ea typeface="+mn-ea"/>
                  <a:cs typeface="+mn-cs"/>
                </a:defRPr>
              </a:lvl2pPr>
              <a:lvl3pPr marL="1463040" algn="l" defTabSz="731520" rtl="0" eaLnBrk="1" latinLnBrk="0" hangingPunct="1">
                <a:defRPr sz="2880" kern="1200">
                  <a:solidFill>
                    <a:schemeClr val="lt1"/>
                  </a:solidFill>
                  <a:latin typeface="+mn-lt"/>
                  <a:ea typeface="+mn-ea"/>
                  <a:cs typeface="+mn-cs"/>
                </a:defRPr>
              </a:lvl3pPr>
              <a:lvl4pPr marL="2194560" algn="l" defTabSz="731520" rtl="0" eaLnBrk="1" latinLnBrk="0" hangingPunct="1">
                <a:defRPr sz="2880" kern="1200">
                  <a:solidFill>
                    <a:schemeClr val="lt1"/>
                  </a:solidFill>
                  <a:latin typeface="+mn-lt"/>
                  <a:ea typeface="+mn-ea"/>
                  <a:cs typeface="+mn-cs"/>
                </a:defRPr>
              </a:lvl4pPr>
              <a:lvl5pPr marL="2926080" algn="l" defTabSz="731520" rtl="0" eaLnBrk="1" latinLnBrk="0" hangingPunct="1">
                <a:defRPr sz="2880" kern="1200">
                  <a:solidFill>
                    <a:schemeClr val="lt1"/>
                  </a:solidFill>
                  <a:latin typeface="+mn-lt"/>
                  <a:ea typeface="+mn-ea"/>
                  <a:cs typeface="+mn-cs"/>
                </a:defRPr>
              </a:lvl5pPr>
              <a:lvl6pPr marL="3657600" algn="l" defTabSz="731520" rtl="0" eaLnBrk="1" latinLnBrk="0" hangingPunct="1">
                <a:defRPr sz="2880" kern="1200">
                  <a:solidFill>
                    <a:schemeClr val="lt1"/>
                  </a:solidFill>
                  <a:latin typeface="+mn-lt"/>
                  <a:ea typeface="+mn-ea"/>
                  <a:cs typeface="+mn-cs"/>
                </a:defRPr>
              </a:lvl6pPr>
              <a:lvl7pPr marL="4389120" algn="l" defTabSz="731520" rtl="0" eaLnBrk="1" latinLnBrk="0" hangingPunct="1">
                <a:defRPr sz="2880" kern="1200">
                  <a:solidFill>
                    <a:schemeClr val="lt1"/>
                  </a:solidFill>
                  <a:latin typeface="+mn-lt"/>
                  <a:ea typeface="+mn-ea"/>
                  <a:cs typeface="+mn-cs"/>
                </a:defRPr>
              </a:lvl7pPr>
              <a:lvl8pPr marL="5120640" algn="l" defTabSz="731520" rtl="0" eaLnBrk="1" latinLnBrk="0" hangingPunct="1">
                <a:defRPr sz="2880" kern="1200">
                  <a:solidFill>
                    <a:schemeClr val="lt1"/>
                  </a:solidFill>
                  <a:latin typeface="+mn-lt"/>
                  <a:ea typeface="+mn-ea"/>
                  <a:cs typeface="+mn-cs"/>
                </a:defRPr>
              </a:lvl8pPr>
              <a:lvl9pPr marL="5852160" algn="l" defTabSz="731520" rtl="0" eaLnBrk="1" latinLnBrk="0" hangingPunct="1">
                <a:defRPr sz="2880" kern="1200">
                  <a:solidFill>
                    <a:schemeClr val="lt1"/>
                  </a:solidFill>
                  <a:latin typeface="+mn-lt"/>
                  <a:ea typeface="+mn-ea"/>
                  <a:cs typeface="+mn-cs"/>
                </a:defRPr>
              </a:lvl9pPr>
            </a:lstStyle>
            <a:p>
              <a:pPr algn="ctr" defTabSz="457200">
                <a:defRPr/>
              </a:pPr>
              <a:endParaRPr lang="en-US" sz="1800" dirty="0">
                <a:solidFill>
                  <a:srgbClr val="FFFFFF"/>
                </a:solidFill>
                <a:latin typeface="Arial"/>
              </a:endParaRPr>
            </a:p>
          </p:txBody>
        </p:sp>
        <p:pic>
          <p:nvPicPr>
            <p:cNvPr id="49" name="Picture 48"/>
            <p:cNvPicPr>
              <a:picLocks noChangeAspect="1"/>
            </p:cNvPicPr>
            <p:nvPr/>
          </p:nvPicPr>
          <p:blipFill>
            <a:blip r:embed="rId10"/>
            <a:stretch>
              <a:fillRect/>
            </a:stretch>
          </p:blipFill>
          <p:spPr>
            <a:xfrm>
              <a:off x="11588547" y="393118"/>
              <a:ext cx="2578832" cy="804742"/>
            </a:xfrm>
            <a:prstGeom prst="rect">
              <a:avLst/>
            </a:prstGeom>
          </p:spPr>
        </p:pic>
      </p:grpSp>
      <p:pic>
        <p:nvPicPr>
          <p:cNvPr id="50" name="Picture 49"/>
          <p:cNvPicPr>
            <a:picLocks noChangeAspect="1"/>
          </p:cNvPicPr>
          <p:nvPr/>
        </p:nvPicPr>
        <p:blipFill>
          <a:blip r:embed="rId11"/>
          <a:stretch>
            <a:fillRect/>
          </a:stretch>
        </p:blipFill>
        <p:spPr>
          <a:xfrm>
            <a:off x="3466338" y="3729938"/>
            <a:ext cx="1973751" cy="487723"/>
          </a:xfrm>
          <a:prstGeom prst="rect">
            <a:avLst/>
          </a:prstGeom>
        </p:spPr>
      </p:pic>
    </p:spTree>
    <p:extLst>
      <p:ext uri="{BB962C8B-B14F-4D97-AF65-F5344CB8AC3E}">
        <p14:creationId xmlns:p14="http://schemas.microsoft.com/office/powerpoint/2010/main" val="312540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FC6C157-E6B8-4044-AFFB-49307AF7BD13}"/>
              </a:ext>
            </a:extLst>
          </p:cNvPr>
          <p:cNvSpPr>
            <a:spLocks noGrp="1"/>
          </p:cNvSpPr>
          <p:nvPr>
            <p:ph type="title"/>
          </p:nvPr>
        </p:nvSpPr>
        <p:spPr>
          <a:xfrm>
            <a:off x="371475" y="89368"/>
            <a:ext cx="8543925" cy="542924"/>
          </a:xfrm>
        </p:spPr>
        <p:txBody>
          <a:bodyPr/>
          <a:lstStyle/>
          <a:p>
            <a:r>
              <a:rPr lang="en-US" sz="2700" dirty="0"/>
              <a:t>How CloudEndure Disaster Recovery works</a:t>
            </a:r>
          </a:p>
        </p:txBody>
      </p:sp>
      <p:sp>
        <p:nvSpPr>
          <p:cNvPr id="81" name="Shape">
            <a:extLst>
              <a:ext uri="{FF2B5EF4-FFF2-40B4-BE49-F238E27FC236}">
                <a16:creationId xmlns:a16="http://schemas.microsoft.com/office/drawing/2014/main" id="{250CF89F-0E44-7E4E-A5BE-774641D22650}"/>
              </a:ext>
            </a:extLst>
          </p:cNvPr>
          <p:cNvSpPr txBox="1">
            <a:spLocks/>
          </p:cNvSpPr>
          <p:nvPr/>
        </p:nvSpPr>
        <p:spPr>
          <a:xfrm>
            <a:off x="342384" y="4128806"/>
            <a:ext cx="8602108" cy="770088"/>
          </a:xfrm>
          <a:prstGeom prst="rect">
            <a:avLst/>
          </a:prstGeom>
          <a:noFill/>
          <a:ln>
            <a:noFill/>
          </a:ln>
        </p:spPr>
        <p:txBody>
          <a:bodyPr/>
          <a:lstStyle>
            <a:lvl1pPr marL="0" indent="0" algn="l" defTabSz="457189" rtl="0" eaLnBrk="1" latinLnBrk="0" hangingPunct="1">
              <a:spcBef>
                <a:spcPct val="20000"/>
              </a:spcBef>
              <a:buFontTx/>
              <a:buNone/>
              <a:defRPr lang="iw-IL" altLang="en-US" sz="2400" b="0" i="0" kern="1200" smtClean="0">
                <a:solidFill>
                  <a:srgbClr val="414042"/>
                </a:solidFill>
                <a:latin typeface="Amazon Ember Regular" charset="0"/>
                <a:ea typeface="+mn-ea"/>
                <a:cs typeface="Amazon Ember Regular" charset="0"/>
              </a:defRPr>
            </a:lvl1pPr>
            <a:lvl2pPr marL="742931" lvl="1" indent="-285743" algn="l" defTabSz="457189" rtl="0" eaLnBrk="1" latinLnBrk="0" hangingPunct="1">
              <a:spcBef>
                <a:spcPct val="20000"/>
              </a:spcBef>
              <a:buFont typeface="Arial"/>
              <a:buChar char="•"/>
              <a:defRPr lang="iw-IL" altLang="en-US" sz="2000" b="0" i="0" kern="1200" smtClean="0">
                <a:solidFill>
                  <a:srgbClr val="414042"/>
                </a:solidFill>
                <a:latin typeface="Amazon Ember Regular" charset="0"/>
                <a:ea typeface="+mn-ea"/>
                <a:cs typeface="Amazon Ember Regular" charset="0"/>
              </a:defRPr>
            </a:lvl2pPr>
            <a:lvl3pPr marL="1142972" lvl="2" indent="-228594" algn="l" defTabSz="457189" rtl="0" eaLnBrk="1" latinLnBrk="0" hangingPunct="1">
              <a:spcBef>
                <a:spcPct val="20000"/>
              </a:spcBef>
              <a:buFont typeface="Arial"/>
              <a:buChar char="•"/>
              <a:defRPr lang="iw-IL" altLang="en-US" sz="1800" b="0" i="0" kern="1200" smtClean="0">
                <a:solidFill>
                  <a:srgbClr val="414042"/>
                </a:solidFill>
                <a:latin typeface="Amazon Ember Regular" charset="0"/>
                <a:ea typeface="+mn-ea"/>
                <a:cs typeface="Amazon Ember Regular" charset="0"/>
              </a:defRPr>
            </a:lvl3pPr>
            <a:lvl4pPr marL="1600160" lvl="3" indent="-228594" algn="l" defTabSz="457189" rtl="0" eaLnBrk="1" latinLnBrk="0" hangingPunct="1">
              <a:spcBef>
                <a:spcPct val="20000"/>
              </a:spcBef>
              <a:buFont typeface="Arial"/>
              <a:buChar char="–"/>
              <a:defRPr lang="iw-IL" altLang="en-US" sz="1600" b="0" i="0" kern="1200" smtClean="0">
                <a:solidFill>
                  <a:srgbClr val="414042"/>
                </a:solidFill>
                <a:latin typeface="Amazon Ember Regular" charset="0"/>
                <a:ea typeface="+mn-ea"/>
                <a:cs typeface="Amazon Ember Regular" charset="0"/>
              </a:defRPr>
            </a:lvl4pPr>
            <a:lvl5pPr marL="2057348" lvl="4" indent="-228594" algn="l" defTabSz="457189" rtl="0" eaLnBrk="1" latinLnBrk="0" hangingPunct="1">
              <a:spcBef>
                <a:spcPct val="20000"/>
              </a:spcBef>
              <a:buFont typeface="Arial"/>
              <a:buChar char="»"/>
              <a:defRPr lang="iw-IL" altLang="en-US" sz="1600" b="0" i="0" kern="1200" smtClean="0">
                <a:solidFill>
                  <a:srgbClr val="414042"/>
                </a:solidFill>
                <a:latin typeface="Amazon Ember Regular" charset="0"/>
                <a:ea typeface="+mn-ea"/>
                <a:cs typeface="Amazon Ember Regular" charset="0"/>
              </a:defRPr>
            </a:lvl5pPr>
            <a:lvl6pPr marL="2514537" lvl="5" indent="-228594" algn="l" defTabSz="457189" rtl="0" eaLnBrk="1" latinLnBrk="0" hangingPunct="1">
              <a:spcBef>
                <a:spcPct val="20000"/>
              </a:spcBef>
              <a:buFont typeface="Arial"/>
              <a:buChar char="•"/>
              <a:defRPr lang="iw-IL" altLang="en-US" sz="2000" kern="1200" smtClean="0">
                <a:solidFill>
                  <a:schemeClr val="tx1"/>
                </a:solidFill>
                <a:latin typeface="+mn-lt"/>
                <a:ea typeface="+mn-ea"/>
                <a:cs typeface="+mn-cs"/>
              </a:defRPr>
            </a:lvl6pPr>
            <a:lvl7pPr marL="2971726" lvl="6" indent="-228594" algn="l" defTabSz="457189" rtl="0" eaLnBrk="1" latinLnBrk="0" hangingPunct="1">
              <a:spcBef>
                <a:spcPct val="20000"/>
              </a:spcBef>
              <a:buFont typeface="Arial"/>
              <a:buChar char="•"/>
              <a:defRPr lang="iw-IL" altLang="en-US" sz="2000" kern="1200" smtClean="0">
                <a:solidFill>
                  <a:schemeClr val="tx1"/>
                </a:solidFill>
                <a:latin typeface="+mn-lt"/>
                <a:ea typeface="+mn-ea"/>
                <a:cs typeface="+mn-cs"/>
              </a:defRPr>
            </a:lvl7pPr>
            <a:lvl8pPr marL="3428915" lvl="7" indent="-228594" algn="l" defTabSz="457189" rtl="0" eaLnBrk="1" latinLnBrk="0" hangingPunct="1">
              <a:spcBef>
                <a:spcPct val="20000"/>
              </a:spcBef>
              <a:buFont typeface="Arial"/>
              <a:buChar char="•"/>
              <a:defRPr lang="iw-IL" altLang="en-US" sz="2000" kern="1200" smtClean="0">
                <a:solidFill>
                  <a:schemeClr val="tx1"/>
                </a:solidFill>
                <a:latin typeface="+mn-lt"/>
                <a:ea typeface="+mn-ea"/>
                <a:cs typeface="+mn-cs"/>
              </a:defRPr>
            </a:lvl8pPr>
            <a:lvl9pPr marL="3886103" lvl="8" indent="-228594" algn="l" defTabSz="457189" rtl="0" eaLnBrk="1" latinLnBrk="0" hangingPunct="1">
              <a:spcBef>
                <a:spcPct val="20000"/>
              </a:spcBef>
              <a:buFont typeface="Arial"/>
              <a:buChar char="•"/>
              <a:defRPr lang="iw-IL" altLang="en-US" sz="2000" kern="1200" smtClean="0">
                <a:solidFill>
                  <a:schemeClr val="tx1"/>
                </a:solidFill>
                <a:latin typeface="+mn-lt"/>
                <a:ea typeface="+mn-ea"/>
                <a:cs typeface="+mn-cs"/>
              </a:defRPr>
            </a:lvl9pPr>
          </a:lstStyle>
          <a:p>
            <a:pPr marL="285743" indent="-285743">
              <a:spcBef>
                <a:spcPts val="800"/>
              </a:spcBef>
              <a:buClr>
                <a:schemeClr val="tx1"/>
              </a:buClr>
              <a:buFont typeface="Arial" panose="020B0604020202020204" pitchFamily="34" charset="0"/>
              <a:buChar char="•"/>
            </a:pPr>
            <a:r>
              <a:rPr lang="en-US" sz="1050" dirty="0">
                <a:solidFill>
                  <a:schemeClr val="tx1"/>
                </a:solidFill>
              </a:rPr>
              <a:t>Continuously replicates any application or database from any source into AWS</a:t>
            </a:r>
          </a:p>
          <a:p>
            <a:pPr marL="285743" indent="-285743">
              <a:spcBef>
                <a:spcPts val="800"/>
              </a:spcBef>
              <a:buClr>
                <a:schemeClr val="tx1"/>
              </a:buClr>
              <a:buFont typeface="Arial" panose="020B0604020202020204" pitchFamily="34" charset="0"/>
              <a:buChar char="•"/>
            </a:pPr>
            <a:r>
              <a:rPr lang="en-US" sz="1050" dirty="0">
                <a:solidFill>
                  <a:schemeClr val="tx1"/>
                </a:solidFill>
              </a:rPr>
              <a:t>Business outcome: Use AWS to significantly reduce DR TCO while improving recovery objectives</a:t>
            </a:r>
            <a:endParaRPr lang="en-US" altLang="en-US" sz="1050" dirty="0">
              <a:solidFill>
                <a:schemeClr val="tx1"/>
              </a:solidFill>
            </a:endParaRPr>
          </a:p>
          <a:p>
            <a:pPr>
              <a:spcBef>
                <a:spcPts val="800"/>
              </a:spcBef>
              <a:buClr>
                <a:schemeClr val="tx1"/>
              </a:buClr>
            </a:pPr>
            <a:endParaRPr lang="en-US" sz="1050" dirty="0">
              <a:solidFill>
                <a:schemeClr val="tx1"/>
              </a:solidFill>
            </a:endParaRPr>
          </a:p>
        </p:txBody>
      </p:sp>
      <p:grpSp>
        <p:nvGrpSpPr>
          <p:cNvPr id="102" name="Group 101">
            <a:extLst>
              <a:ext uri="{FF2B5EF4-FFF2-40B4-BE49-F238E27FC236}">
                <a16:creationId xmlns:a16="http://schemas.microsoft.com/office/drawing/2014/main" id="{E715E3E0-6955-4045-B8AE-B22D78CBB912}"/>
              </a:ext>
            </a:extLst>
          </p:cNvPr>
          <p:cNvGrpSpPr>
            <a:grpSpLocks noChangeAspect="1"/>
          </p:cNvGrpSpPr>
          <p:nvPr/>
        </p:nvGrpSpPr>
        <p:grpSpPr>
          <a:xfrm>
            <a:off x="901225" y="771032"/>
            <a:ext cx="7028041" cy="3105000"/>
            <a:chOff x="973552" y="1184796"/>
            <a:chExt cx="10143181" cy="4481274"/>
          </a:xfrm>
        </p:grpSpPr>
        <p:pic>
          <p:nvPicPr>
            <p:cNvPr id="103" name="Graphic 22">
              <a:extLst>
                <a:ext uri="{FF2B5EF4-FFF2-40B4-BE49-F238E27FC236}">
                  <a16:creationId xmlns:a16="http://schemas.microsoft.com/office/drawing/2014/main" id="{B184F614-E45D-F944-826E-5C89164932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5662" y="3129317"/>
              <a:ext cx="322026" cy="322026"/>
            </a:xfrm>
            <a:prstGeom prst="rect">
              <a:avLst/>
            </a:prstGeom>
          </p:spPr>
        </p:pic>
        <p:pic>
          <p:nvPicPr>
            <p:cNvPr id="104" name="Graphic 135">
              <a:extLst>
                <a:ext uri="{FF2B5EF4-FFF2-40B4-BE49-F238E27FC236}">
                  <a16:creationId xmlns:a16="http://schemas.microsoft.com/office/drawing/2014/main" id="{707956A0-7DAB-FB45-AC16-E9755628A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30277" y="3378878"/>
              <a:ext cx="317703" cy="341555"/>
            </a:xfrm>
            <a:prstGeom prst="rect">
              <a:avLst/>
            </a:prstGeom>
          </p:spPr>
        </p:pic>
        <p:pic>
          <p:nvPicPr>
            <p:cNvPr id="105" name="Graphic 22">
              <a:extLst>
                <a:ext uri="{FF2B5EF4-FFF2-40B4-BE49-F238E27FC236}">
                  <a16:creationId xmlns:a16="http://schemas.microsoft.com/office/drawing/2014/main" id="{473B7C90-18B0-CA4D-A2DF-CBADB93BC4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966" y="3099601"/>
              <a:ext cx="322026" cy="322026"/>
            </a:xfrm>
            <a:prstGeom prst="rect">
              <a:avLst/>
            </a:prstGeom>
          </p:spPr>
        </p:pic>
        <p:pic>
          <p:nvPicPr>
            <p:cNvPr id="106" name="Graphic 137">
              <a:extLst>
                <a:ext uri="{FF2B5EF4-FFF2-40B4-BE49-F238E27FC236}">
                  <a16:creationId xmlns:a16="http://schemas.microsoft.com/office/drawing/2014/main" id="{B3508689-8609-5E49-B7AB-A662D8654B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8640" y="3676106"/>
              <a:ext cx="365763" cy="365763"/>
            </a:xfrm>
            <a:prstGeom prst="rect">
              <a:avLst/>
            </a:prstGeom>
          </p:spPr>
        </p:pic>
        <p:grpSp>
          <p:nvGrpSpPr>
            <p:cNvPr id="107" name="Group 106">
              <a:extLst>
                <a:ext uri="{FF2B5EF4-FFF2-40B4-BE49-F238E27FC236}">
                  <a16:creationId xmlns:a16="http://schemas.microsoft.com/office/drawing/2014/main" id="{78BE6A3D-7EF0-814A-B060-EBB5691B019D}"/>
                </a:ext>
              </a:extLst>
            </p:cNvPr>
            <p:cNvGrpSpPr/>
            <p:nvPr/>
          </p:nvGrpSpPr>
          <p:grpSpPr>
            <a:xfrm>
              <a:off x="6070542" y="3279756"/>
              <a:ext cx="517070" cy="1633249"/>
              <a:chOff x="6288755" y="3820066"/>
              <a:chExt cx="517070" cy="1633249"/>
            </a:xfrm>
          </p:grpSpPr>
          <p:cxnSp>
            <p:nvCxnSpPr>
              <p:cNvPr id="190" name="Straight Connector 189">
                <a:extLst>
                  <a:ext uri="{FF2B5EF4-FFF2-40B4-BE49-F238E27FC236}">
                    <a16:creationId xmlns:a16="http://schemas.microsoft.com/office/drawing/2014/main" id="{0CC5A3FD-D844-9F44-A95A-C70E61B02662}"/>
                  </a:ext>
                </a:extLst>
              </p:cNvPr>
              <p:cNvCxnSpPr/>
              <p:nvPr/>
            </p:nvCxnSpPr>
            <p:spPr>
              <a:xfrm>
                <a:off x="6550397" y="3820066"/>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91" name="Straight Connector 190">
                <a:extLst>
                  <a:ext uri="{FF2B5EF4-FFF2-40B4-BE49-F238E27FC236}">
                    <a16:creationId xmlns:a16="http://schemas.microsoft.com/office/drawing/2014/main" id="{206097E0-4854-A24B-BD32-92BB86B9883C}"/>
                  </a:ext>
                </a:extLst>
              </p:cNvPr>
              <p:cNvCxnSpPr/>
              <p:nvPr/>
            </p:nvCxnSpPr>
            <p:spPr>
              <a:xfrm>
                <a:off x="6550397" y="4219531"/>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92" name="Straight Connector 191">
                <a:extLst>
                  <a:ext uri="{FF2B5EF4-FFF2-40B4-BE49-F238E27FC236}">
                    <a16:creationId xmlns:a16="http://schemas.microsoft.com/office/drawing/2014/main" id="{5E563AB7-D5F6-9147-9927-B1EA8EB936A8}"/>
                  </a:ext>
                </a:extLst>
              </p:cNvPr>
              <p:cNvCxnSpPr/>
              <p:nvPr/>
            </p:nvCxnSpPr>
            <p:spPr>
              <a:xfrm>
                <a:off x="6550397" y="4607689"/>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93" name="Straight Connector 192">
                <a:extLst>
                  <a:ext uri="{FF2B5EF4-FFF2-40B4-BE49-F238E27FC236}">
                    <a16:creationId xmlns:a16="http://schemas.microsoft.com/office/drawing/2014/main" id="{27AA3A82-4FCB-424A-89C4-6C44188CCC17}"/>
                  </a:ext>
                </a:extLst>
              </p:cNvPr>
              <p:cNvCxnSpPr/>
              <p:nvPr/>
            </p:nvCxnSpPr>
            <p:spPr>
              <a:xfrm>
                <a:off x="6550397" y="5032402"/>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94" name="Straight Connector 193">
                <a:extLst>
                  <a:ext uri="{FF2B5EF4-FFF2-40B4-BE49-F238E27FC236}">
                    <a16:creationId xmlns:a16="http://schemas.microsoft.com/office/drawing/2014/main" id="{1DB13ED4-3A2E-8D46-AB5B-7EB3796EFE69}"/>
                  </a:ext>
                </a:extLst>
              </p:cNvPr>
              <p:cNvCxnSpPr/>
              <p:nvPr/>
            </p:nvCxnSpPr>
            <p:spPr>
              <a:xfrm>
                <a:off x="6550397" y="5453314"/>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95" name="Straight Connector 194">
                <a:extLst>
                  <a:ext uri="{FF2B5EF4-FFF2-40B4-BE49-F238E27FC236}">
                    <a16:creationId xmlns:a16="http://schemas.microsoft.com/office/drawing/2014/main" id="{EBD77187-5801-1448-9FC1-D929E4C392F6}"/>
                  </a:ext>
                </a:extLst>
              </p:cNvPr>
              <p:cNvCxnSpPr/>
              <p:nvPr/>
            </p:nvCxnSpPr>
            <p:spPr>
              <a:xfrm flipV="1">
                <a:off x="6554500" y="3820066"/>
                <a:ext cx="0" cy="1632052"/>
              </a:xfrm>
              <a:prstGeom prst="line">
                <a:avLst/>
              </a:prstGeom>
              <a:noFill/>
              <a:ln w="12700" cap="flat" cmpd="sng" algn="ctr">
                <a:solidFill>
                  <a:srgbClr val="8FA7C4"/>
                </a:solidFill>
                <a:prstDash val="solid"/>
                <a:miter lim="800000"/>
                <a:headEnd type="none" w="med" len="med"/>
                <a:tailEnd type="none" w="med" len="med"/>
              </a:ln>
              <a:effectLst/>
            </p:spPr>
          </p:cxnSp>
          <p:cxnSp>
            <p:nvCxnSpPr>
              <p:cNvPr id="196" name="Straight Connector 195">
                <a:extLst>
                  <a:ext uri="{FF2B5EF4-FFF2-40B4-BE49-F238E27FC236}">
                    <a16:creationId xmlns:a16="http://schemas.microsoft.com/office/drawing/2014/main" id="{7B221309-3AB8-5F47-8F47-FF4BA595610E}"/>
                  </a:ext>
                </a:extLst>
              </p:cNvPr>
              <p:cNvCxnSpPr/>
              <p:nvPr/>
            </p:nvCxnSpPr>
            <p:spPr>
              <a:xfrm>
                <a:off x="6288755" y="4608914"/>
                <a:ext cx="255428" cy="1"/>
              </a:xfrm>
              <a:prstGeom prst="line">
                <a:avLst/>
              </a:prstGeom>
              <a:noFill/>
              <a:ln w="12700" cap="flat" cmpd="sng" algn="ctr">
                <a:solidFill>
                  <a:srgbClr val="8FA7C4"/>
                </a:solidFill>
                <a:prstDash val="solid"/>
                <a:miter lim="800000"/>
                <a:headEnd type="none" w="med" len="med"/>
                <a:tailEnd type="none" w="med" len="med"/>
              </a:ln>
              <a:effectLst/>
            </p:spPr>
          </p:cxnSp>
        </p:grpSp>
        <p:grpSp>
          <p:nvGrpSpPr>
            <p:cNvPr id="108" name="Group 107">
              <a:extLst>
                <a:ext uri="{FF2B5EF4-FFF2-40B4-BE49-F238E27FC236}">
                  <a16:creationId xmlns:a16="http://schemas.microsoft.com/office/drawing/2014/main" id="{902FA7E1-570E-064F-B9A4-7763066FA350}"/>
                </a:ext>
              </a:extLst>
            </p:cNvPr>
            <p:cNvGrpSpPr/>
            <p:nvPr/>
          </p:nvGrpSpPr>
          <p:grpSpPr>
            <a:xfrm>
              <a:off x="9740453" y="3290330"/>
              <a:ext cx="491442" cy="787624"/>
              <a:chOff x="9441678" y="3677649"/>
              <a:chExt cx="491442" cy="787624"/>
            </a:xfrm>
          </p:grpSpPr>
          <p:cxnSp>
            <p:nvCxnSpPr>
              <p:cNvPr id="186" name="Straight Connector 185">
                <a:extLst>
                  <a:ext uri="{FF2B5EF4-FFF2-40B4-BE49-F238E27FC236}">
                    <a16:creationId xmlns:a16="http://schemas.microsoft.com/office/drawing/2014/main" id="{B1CC03CE-BE2D-0348-A094-94A31A3FDB89}"/>
                  </a:ext>
                </a:extLst>
              </p:cNvPr>
              <p:cNvCxnSpPr/>
              <p:nvPr/>
            </p:nvCxnSpPr>
            <p:spPr>
              <a:xfrm>
                <a:off x="9677692" y="3677649"/>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87" name="Straight Connector 186">
                <a:extLst>
                  <a:ext uri="{FF2B5EF4-FFF2-40B4-BE49-F238E27FC236}">
                    <a16:creationId xmlns:a16="http://schemas.microsoft.com/office/drawing/2014/main" id="{97862123-88C7-C143-93AC-FF9DA0135B5C}"/>
                  </a:ext>
                </a:extLst>
              </p:cNvPr>
              <p:cNvCxnSpPr/>
              <p:nvPr/>
            </p:nvCxnSpPr>
            <p:spPr>
              <a:xfrm>
                <a:off x="9441678" y="4077115"/>
                <a:ext cx="491442" cy="0"/>
              </a:xfrm>
              <a:prstGeom prst="line">
                <a:avLst/>
              </a:prstGeom>
              <a:noFill/>
              <a:ln w="12700" cap="flat" cmpd="sng" algn="ctr">
                <a:solidFill>
                  <a:srgbClr val="8FA7C4"/>
                </a:solidFill>
                <a:prstDash val="solid"/>
                <a:miter lim="800000"/>
                <a:headEnd type="none" w="med" len="med"/>
                <a:tailEnd type="none" w="med" len="med"/>
              </a:ln>
              <a:effectLst/>
            </p:spPr>
          </p:cxnSp>
          <p:cxnSp>
            <p:nvCxnSpPr>
              <p:cNvPr id="188" name="Straight Connector 187">
                <a:extLst>
                  <a:ext uri="{FF2B5EF4-FFF2-40B4-BE49-F238E27FC236}">
                    <a16:creationId xmlns:a16="http://schemas.microsoft.com/office/drawing/2014/main" id="{60DE341A-118B-CF42-9FF3-73000E78ACBD}"/>
                  </a:ext>
                </a:extLst>
              </p:cNvPr>
              <p:cNvCxnSpPr/>
              <p:nvPr/>
            </p:nvCxnSpPr>
            <p:spPr>
              <a:xfrm>
                <a:off x="9677692" y="4465272"/>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89" name="Straight Connector 188">
                <a:extLst>
                  <a:ext uri="{FF2B5EF4-FFF2-40B4-BE49-F238E27FC236}">
                    <a16:creationId xmlns:a16="http://schemas.microsoft.com/office/drawing/2014/main" id="{5B1116DF-B403-7041-AA7A-90872642B4F8}"/>
                  </a:ext>
                </a:extLst>
              </p:cNvPr>
              <p:cNvCxnSpPr/>
              <p:nvPr/>
            </p:nvCxnSpPr>
            <p:spPr>
              <a:xfrm flipV="1">
                <a:off x="9681795" y="3677649"/>
                <a:ext cx="0" cy="787623"/>
              </a:xfrm>
              <a:prstGeom prst="line">
                <a:avLst/>
              </a:prstGeom>
              <a:noFill/>
              <a:ln w="12700" cap="flat" cmpd="sng" algn="ctr">
                <a:solidFill>
                  <a:srgbClr val="8FA7C4"/>
                </a:solidFill>
                <a:prstDash val="solid"/>
                <a:miter lim="800000"/>
                <a:headEnd type="none" w="med" len="med"/>
                <a:tailEnd type="none" w="med" len="med"/>
              </a:ln>
              <a:effectLst/>
            </p:spPr>
          </p:cxnSp>
        </p:grpSp>
        <p:grpSp>
          <p:nvGrpSpPr>
            <p:cNvPr id="109" name="Group 108">
              <a:extLst>
                <a:ext uri="{FF2B5EF4-FFF2-40B4-BE49-F238E27FC236}">
                  <a16:creationId xmlns:a16="http://schemas.microsoft.com/office/drawing/2014/main" id="{934AE142-623C-364D-B9AC-734335015354}"/>
                </a:ext>
              </a:extLst>
            </p:cNvPr>
            <p:cNvGrpSpPr/>
            <p:nvPr/>
          </p:nvGrpSpPr>
          <p:grpSpPr>
            <a:xfrm>
              <a:off x="9707367" y="4510660"/>
              <a:ext cx="510841" cy="421378"/>
              <a:chOff x="9422279" y="4889520"/>
              <a:chExt cx="510841" cy="421378"/>
            </a:xfrm>
          </p:grpSpPr>
          <p:cxnSp>
            <p:nvCxnSpPr>
              <p:cNvPr id="182" name="Straight Connector 181">
                <a:extLst>
                  <a:ext uri="{FF2B5EF4-FFF2-40B4-BE49-F238E27FC236}">
                    <a16:creationId xmlns:a16="http://schemas.microsoft.com/office/drawing/2014/main" id="{FD6791F2-34EF-2345-A421-BE8FC59E1D49}"/>
                  </a:ext>
                </a:extLst>
              </p:cNvPr>
              <p:cNvCxnSpPr/>
              <p:nvPr/>
            </p:nvCxnSpPr>
            <p:spPr>
              <a:xfrm>
                <a:off x="9677692" y="4889985"/>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83" name="Straight Connector 182">
                <a:extLst>
                  <a:ext uri="{FF2B5EF4-FFF2-40B4-BE49-F238E27FC236}">
                    <a16:creationId xmlns:a16="http://schemas.microsoft.com/office/drawing/2014/main" id="{BCEB75ED-1B52-D142-ADA1-0440A6A5C4E2}"/>
                  </a:ext>
                </a:extLst>
              </p:cNvPr>
              <p:cNvCxnSpPr/>
              <p:nvPr/>
            </p:nvCxnSpPr>
            <p:spPr>
              <a:xfrm>
                <a:off x="9677692" y="5310897"/>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84" name="Straight Connector 183">
                <a:extLst>
                  <a:ext uri="{FF2B5EF4-FFF2-40B4-BE49-F238E27FC236}">
                    <a16:creationId xmlns:a16="http://schemas.microsoft.com/office/drawing/2014/main" id="{0BC02C0B-A0D0-D34A-99BF-548D7AB78099}"/>
                  </a:ext>
                </a:extLst>
              </p:cNvPr>
              <p:cNvCxnSpPr/>
              <p:nvPr/>
            </p:nvCxnSpPr>
            <p:spPr>
              <a:xfrm flipV="1">
                <a:off x="9681795" y="4889520"/>
                <a:ext cx="0" cy="42018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85" name="Straight Connector 184">
                <a:extLst>
                  <a:ext uri="{FF2B5EF4-FFF2-40B4-BE49-F238E27FC236}">
                    <a16:creationId xmlns:a16="http://schemas.microsoft.com/office/drawing/2014/main" id="{91E6E38F-7E59-B44D-89C9-640915C14D2E}"/>
                  </a:ext>
                </a:extLst>
              </p:cNvPr>
              <p:cNvCxnSpPr/>
              <p:nvPr/>
            </p:nvCxnSpPr>
            <p:spPr>
              <a:xfrm>
                <a:off x="9422279" y="5096697"/>
                <a:ext cx="255428" cy="1"/>
              </a:xfrm>
              <a:prstGeom prst="line">
                <a:avLst/>
              </a:prstGeom>
              <a:noFill/>
              <a:ln w="12700" cap="flat" cmpd="sng" algn="ctr">
                <a:solidFill>
                  <a:srgbClr val="8FA7C4"/>
                </a:solidFill>
                <a:prstDash val="solid"/>
                <a:miter lim="800000"/>
                <a:headEnd type="none" w="med" len="med"/>
                <a:tailEnd type="none" w="med" len="med"/>
              </a:ln>
              <a:effectLst/>
            </p:spPr>
          </p:cxnSp>
        </p:grpSp>
        <p:pic>
          <p:nvPicPr>
            <p:cNvPr id="110" name="Graphic 135">
              <a:extLst>
                <a:ext uri="{FF2B5EF4-FFF2-40B4-BE49-F238E27FC236}">
                  <a16:creationId xmlns:a16="http://schemas.microsoft.com/office/drawing/2014/main" id="{C39681FB-08EC-DC40-8D0D-D344FDC805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1837" y="4403632"/>
              <a:ext cx="317703" cy="341555"/>
            </a:xfrm>
            <a:prstGeom prst="rect">
              <a:avLst/>
            </a:prstGeom>
          </p:spPr>
        </p:pic>
        <p:pic>
          <p:nvPicPr>
            <p:cNvPr id="111" name="Graphic 22">
              <a:extLst>
                <a:ext uri="{FF2B5EF4-FFF2-40B4-BE49-F238E27FC236}">
                  <a16:creationId xmlns:a16="http://schemas.microsoft.com/office/drawing/2014/main" id="{ED130F88-5357-824D-AAF9-11882E5061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5662" y="3525243"/>
              <a:ext cx="322026" cy="322026"/>
            </a:xfrm>
            <a:prstGeom prst="rect">
              <a:avLst/>
            </a:prstGeom>
          </p:spPr>
        </p:pic>
        <p:pic>
          <p:nvPicPr>
            <p:cNvPr id="112" name="Graphic 22">
              <a:extLst>
                <a:ext uri="{FF2B5EF4-FFF2-40B4-BE49-F238E27FC236}">
                  <a16:creationId xmlns:a16="http://schemas.microsoft.com/office/drawing/2014/main" id="{C87579AC-56A6-9348-9BD5-FFAB3F565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5662" y="3921169"/>
              <a:ext cx="322026" cy="322026"/>
            </a:xfrm>
            <a:prstGeom prst="rect">
              <a:avLst/>
            </a:prstGeom>
          </p:spPr>
        </p:pic>
        <p:pic>
          <p:nvPicPr>
            <p:cNvPr id="113" name="Graphic 22">
              <a:extLst>
                <a:ext uri="{FF2B5EF4-FFF2-40B4-BE49-F238E27FC236}">
                  <a16:creationId xmlns:a16="http://schemas.microsoft.com/office/drawing/2014/main" id="{E34F7460-FF1A-8A47-B7C0-D589B31CB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5662" y="4317095"/>
              <a:ext cx="322026" cy="322026"/>
            </a:xfrm>
            <a:prstGeom prst="rect">
              <a:avLst/>
            </a:prstGeom>
          </p:spPr>
        </p:pic>
        <p:pic>
          <p:nvPicPr>
            <p:cNvPr id="114" name="Graphic 22">
              <a:extLst>
                <a:ext uri="{FF2B5EF4-FFF2-40B4-BE49-F238E27FC236}">
                  <a16:creationId xmlns:a16="http://schemas.microsoft.com/office/drawing/2014/main" id="{2A9DCB5B-8913-6647-A346-F9D9F287B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5662" y="4722448"/>
              <a:ext cx="322026" cy="322026"/>
            </a:xfrm>
            <a:prstGeom prst="rect">
              <a:avLst/>
            </a:prstGeom>
          </p:spPr>
        </p:pic>
        <p:sp>
          <p:nvSpPr>
            <p:cNvPr id="115" name="TextBox 114">
              <a:extLst>
                <a:ext uri="{FF2B5EF4-FFF2-40B4-BE49-F238E27FC236}">
                  <a16:creationId xmlns:a16="http://schemas.microsoft.com/office/drawing/2014/main" id="{32F7B1DC-00C4-324E-A9CD-2D99D07D394D}"/>
                </a:ext>
              </a:extLst>
            </p:cNvPr>
            <p:cNvSpPr txBox="1"/>
            <p:nvPr/>
          </p:nvSpPr>
          <p:spPr>
            <a:xfrm>
              <a:off x="8998750" y="3735364"/>
              <a:ext cx="980755" cy="583009"/>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Launched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target EC2 instance</a:t>
              </a:r>
            </a:p>
          </p:txBody>
        </p:sp>
        <p:sp>
          <p:nvSpPr>
            <p:cNvPr id="116" name="TextBox 115">
              <a:extLst>
                <a:ext uri="{FF2B5EF4-FFF2-40B4-BE49-F238E27FC236}">
                  <a16:creationId xmlns:a16="http://schemas.microsoft.com/office/drawing/2014/main" id="{079A8B4C-BE21-FC45-B081-E5D84B2A13DC}"/>
                </a:ext>
              </a:extLst>
            </p:cNvPr>
            <p:cNvSpPr txBox="1"/>
            <p:nvPr/>
          </p:nvSpPr>
          <p:spPr>
            <a:xfrm>
              <a:off x="9007311" y="4759979"/>
              <a:ext cx="980755" cy="583009"/>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Launched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target EC2 instance</a:t>
              </a:r>
            </a:p>
          </p:txBody>
        </p:sp>
        <p:sp>
          <p:nvSpPr>
            <p:cNvPr id="117" name="TextBox 116">
              <a:extLst>
                <a:ext uri="{FF2B5EF4-FFF2-40B4-BE49-F238E27FC236}">
                  <a16:creationId xmlns:a16="http://schemas.microsoft.com/office/drawing/2014/main" id="{965D7EBE-A269-F14B-B52F-C3C58F0DE945}"/>
                </a:ext>
              </a:extLst>
            </p:cNvPr>
            <p:cNvSpPr txBox="1"/>
            <p:nvPr/>
          </p:nvSpPr>
          <p:spPr>
            <a:xfrm>
              <a:off x="9851386" y="5026929"/>
              <a:ext cx="1130579" cy="433092"/>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Target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EBS volumes</a:t>
              </a:r>
            </a:p>
          </p:txBody>
        </p:sp>
        <p:sp>
          <p:nvSpPr>
            <p:cNvPr id="118" name="TextBox 117">
              <a:extLst>
                <a:ext uri="{FF2B5EF4-FFF2-40B4-BE49-F238E27FC236}">
                  <a16:creationId xmlns:a16="http://schemas.microsoft.com/office/drawing/2014/main" id="{621E24A4-FC96-6243-A700-C906B486693C}"/>
                </a:ext>
              </a:extLst>
            </p:cNvPr>
            <p:cNvSpPr txBox="1"/>
            <p:nvPr/>
          </p:nvSpPr>
          <p:spPr>
            <a:xfrm>
              <a:off x="3395911" y="3542572"/>
              <a:ext cx="1373031" cy="1032758"/>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Continuous, block-level data replication traffic (compressed </a:t>
              </a:r>
            </a:p>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&amp; encrypted) with </a:t>
              </a:r>
            </a:p>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RPO of seconds</a:t>
              </a:r>
            </a:p>
          </p:txBody>
        </p:sp>
        <p:sp>
          <p:nvSpPr>
            <p:cNvPr id="119" name="TextBox 118">
              <a:extLst>
                <a:ext uri="{FF2B5EF4-FFF2-40B4-BE49-F238E27FC236}">
                  <a16:creationId xmlns:a16="http://schemas.microsoft.com/office/drawing/2014/main" id="{E4ADE13B-1AF0-CB48-998B-DBACD9B2B480}"/>
                </a:ext>
              </a:extLst>
            </p:cNvPr>
            <p:cNvSpPr txBox="1"/>
            <p:nvPr/>
          </p:nvSpPr>
          <p:spPr>
            <a:xfrm>
              <a:off x="6216763" y="2006006"/>
              <a:ext cx="2081361" cy="277088"/>
            </a:xfrm>
            <a:prstGeom prst="rect">
              <a:avLst/>
            </a:prstGeom>
            <a:noFill/>
          </p:spPr>
          <p:txBody>
            <a:bodyPr wrap="square" lIns="0" tIns="0" rIns="0" bIns="0" rtlCol="0">
              <a:noAutofit/>
            </a:bodyPr>
            <a:lstStyle/>
            <a:p>
              <a:pP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Replication server configuration</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and ongoing monitoring</a:t>
              </a:r>
            </a:p>
          </p:txBody>
        </p:sp>
        <p:sp>
          <p:nvSpPr>
            <p:cNvPr id="120" name="TextBox 119">
              <a:extLst>
                <a:ext uri="{FF2B5EF4-FFF2-40B4-BE49-F238E27FC236}">
                  <a16:creationId xmlns:a16="http://schemas.microsoft.com/office/drawing/2014/main" id="{4BF40EA2-E1F4-0D4D-AEE6-6C4E065BAC5D}"/>
                </a:ext>
              </a:extLst>
            </p:cNvPr>
            <p:cNvSpPr txBox="1"/>
            <p:nvPr/>
          </p:nvSpPr>
          <p:spPr>
            <a:xfrm>
              <a:off x="2029060" y="1270982"/>
              <a:ext cx="1969858" cy="433092"/>
            </a:xfrm>
            <a:prstGeom prst="rect">
              <a:avLst/>
            </a:prstGeom>
            <a:noFill/>
          </p:spPr>
          <p:txBody>
            <a:bodyPr wrap="square" rtlCol="0">
              <a:spAutoFit/>
            </a:bodyPr>
            <a:lstStyle>
              <a:defPPr>
                <a:defRPr lang="en-US"/>
              </a:defPPr>
              <a:lvl1pPr algn="ctr">
                <a:defRPr sz="1200">
                  <a:solidFill>
                    <a:srgbClr val="8000FF"/>
                  </a:solidFill>
                </a:defRPr>
              </a:lvl1pPr>
            </a:lstStyle>
            <a:p>
              <a:pP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CloudEndure Agent Handshake</a:t>
              </a:r>
            </a:p>
          </p:txBody>
        </p:sp>
        <p:sp>
          <p:nvSpPr>
            <p:cNvPr id="121" name="Shape 115">
              <a:extLst>
                <a:ext uri="{FF2B5EF4-FFF2-40B4-BE49-F238E27FC236}">
                  <a16:creationId xmlns:a16="http://schemas.microsoft.com/office/drawing/2014/main" id="{C8F3BC36-8AC1-4E4E-8D73-A73684CE1190}"/>
                </a:ext>
              </a:extLst>
            </p:cNvPr>
            <p:cNvSpPr/>
            <p:nvPr/>
          </p:nvSpPr>
          <p:spPr>
            <a:xfrm>
              <a:off x="6962777" y="1184796"/>
              <a:ext cx="1680611" cy="2998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1200">
                  <a:solidFill>
                    <a:srgbClr val="8000FF"/>
                  </a:solidFill>
                  <a:latin typeface="Arial"/>
                  <a:ea typeface="Arial"/>
                  <a:cs typeface="Arial"/>
                  <a:sym typeface="Arial"/>
                </a:defRPr>
              </a:lvl1pPr>
            </a:lstStyle>
            <a:p>
              <a:pPr algn="l"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APIs to create Staging Area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and launch target machines</a:t>
              </a:r>
            </a:p>
          </p:txBody>
        </p:sp>
        <p:sp>
          <p:nvSpPr>
            <p:cNvPr id="122" name="TextBox 121">
              <a:extLst>
                <a:ext uri="{FF2B5EF4-FFF2-40B4-BE49-F238E27FC236}">
                  <a16:creationId xmlns:a16="http://schemas.microsoft.com/office/drawing/2014/main" id="{D25AF0C1-3840-8E44-B02E-402372BA37D7}"/>
                </a:ext>
              </a:extLst>
            </p:cNvPr>
            <p:cNvSpPr txBox="1"/>
            <p:nvPr/>
          </p:nvSpPr>
          <p:spPr>
            <a:xfrm>
              <a:off x="7242351" y="4096381"/>
              <a:ext cx="1223526" cy="1482506"/>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Automated orchestration and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machine conversion</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enable RTO of minutes regardless of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disk size</a:t>
              </a:r>
            </a:p>
          </p:txBody>
        </p:sp>
        <p:grpSp>
          <p:nvGrpSpPr>
            <p:cNvPr id="123" name="Group 122">
              <a:extLst>
                <a:ext uri="{FF2B5EF4-FFF2-40B4-BE49-F238E27FC236}">
                  <a16:creationId xmlns:a16="http://schemas.microsoft.com/office/drawing/2014/main" id="{7DE29106-852F-AB46-ACAE-37906908EB95}"/>
                </a:ext>
              </a:extLst>
            </p:cNvPr>
            <p:cNvGrpSpPr/>
            <p:nvPr/>
          </p:nvGrpSpPr>
          <p:grpSpPr>
            <a:xfrm>
              <a:off x="2151518" y="3363632"/>
              <a:ext cx="868141" cy="681795"/>
              <a:chOff x="2357673" y="3670115"/>
              <a:chExt cx="868141" cy="681795"/>
            </a:xfrm>
          </p:grpSpPr>
          <p:pic>
            <p:nvPicPr>
              <p:cNvPr id="179" name="Graphic 37">
                <a:extLst>
                  <a:ext uri="{FF2B5EF4-FFF2-40B4-BE49-F238E27FC236}">
                    <a16:creationId xmlns:a16="http://schemas.microsoft.com/office/drawing/2014/main" id="{2D3123E9-5D26-BA4B-A4B7-E1FBFA5FC5C7}"/>
                  </a:ext>
                </a:extLst>
              </p:cNvPr>
              <p:cNvPicPr>
                <a:picLocks noChangeAspect="1"/>
              </p:cNvPicPr>
              <p:nvPr/>
            </p:nvPicPr>
            <p:blipFill>
              <a:blip r:embed="rId9"/>
              <a:stretch>
                <a:fillRect/>
              </a:stretch>
            </p:blipFill>
            <p:spPr>
              <a:xfrm>
                <a:off x="2529031" y="3670115"/>
                <a:ext cx="208073" cy="362202"/>
              </a:xfrm>
              <a:prstGeom prst="rect">
                <a:avLst/>
              </a:prstGeom>
            </p:spPr>
          </p:pic>
          <p:sp>
            <p:nvSpPr>
              <p:cNvPr id="180" name="TextBox 37">
                <a:extLst>
                  <a:ext uri="{FF2B5EF4-FFF2-40B4-BE49-F238E27FC236}">
                    <a16:creationId xmlns:a16="http://schemas.microsoft.com/office/drawing/2014/main" id="{1DD65D43-BD2D-274F-A84F-988097B96D5D}"/>
                  </a:ext>
                </a:extLst>
              </p:cNvPr>
              <p:cNvSpPr txBox="1">
                <a:spLocks noChangeArrowheads="1"/>
              </p:cNvSpPr>
              <p:nvPr/>
            </p:nvSpPr>
            <p:spPr bwMode="auto">
              <a:xfrm>
                <a:off x="2357673" y="4018763"/>
                <a:ext cx="868141" cy="333147"/>
              </a:xfrm>
              <a:prstGeom prst="rect">
                <a:avLst/>
              </a:prstGeom>
              <a:noFill/>
              <a:ln w="9525">
                <a:noFill/>
                <a:miter lim="800000"/>
                <a:headEnd/>
                <a:tailEnd/>
              </a:ln>
            </p:spPr>
            <p:txBody>
              <a:bodyPr wrap="square">
                <a:spAutoFit/>
              </a:bodyPr>
              <a:lstStyle/>
              <a:p>
                <a:pPr algn="ctr" defTabSz="514319">
                  <a:defRPr/>
                </a:pPr>
                <a:r>
                  <a:rPr lang="en-US" sz="4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CloudEndure</a:t>
                </a:r>
                <a:br>
                  <a:rPr lang="en-US" sz="4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4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Agent</a:t>
                </a:r>
              </a:p>
            </p:txBody>
          </p:sp>
          <p:pic>
            <p:nvPicPr>
              <p:cNvPr id="181" name="Picture 180">
                <a:extLst>
                  <a:ext uri="{FF2B5EF4-FFF2-40B4-BE49-F238E27FC236}">
                    <a16:creationId xmlns:a16="http://schemas.microsoft.com/office/drawing/2014/main" id="{768163FD-E4AD-244F-B49E-40BE54F914C8}"/>
                  </a:ext>
                </a:extLst>
              </p:cNvPr>
              <p:cNvPicPr>
                <a:picLocks noChangeAspect="1"/>
              </p:cNvPicPr>
              <p:nvPr/>
            </p:nvPicPr>
            <p:blipFill>
              <a:blip r:embed="rId10"/>
              <a:stretch>
                <a:fillRect/>
              </a:stretch>
            </p:blipFill>
            <p:spPr>
              <a:xfrm>
                <a:off x="2692751" y="3972190"/>
                <a:ext cx="203064" cy="79837"/>
              </a:xfrm>
              <a:prstGeom prst="rect">
                <a:avLst/>
              </a:prstGeom>
            </p:spPr>
          </p:pic>
        </p:grpSp>
        <p:grpSp>
          <p:nvGrpSpPr>
            <p:cNvPr id="124" name="Group 123">
              <a:extLst>
                <a:ext uri="{FF2B5EF4-FFF2-40B4-BE49-F238E27FC236}">
                  <a16:creationId xmlns:a16="http://schemas.microsoft.com/office/drawing/2014/main" id="{621FE15B-95A5-BB49-A271-BB43A0939062}"/>
                </a:ext>
              </a:extLst>
            </p:cNvPr>
            <p:cNvGrpSpPr/>
            <p:nvPr/>
          </p:nvGrpSpPr>
          <p:grpSpPr>
            <a:xfrm>
              <a:off x="2151518" y="4419547"/>
              <a:ext cx="868141" cy="681795"/>
              <a:chOff x="2357673" y="3670115"/>
              <a:chExt cx="868141" cy="681795"/>
            </a:xfrm>
          </p:grpSpPr>
          <p:pic>
            <p:nvPicPr>
              <p:cNvPr id="176" name="Graphic 37">
                <a:extLst>
                  <a:ext uri="{FF2B5EF4-FFF2-40B4-BE49-F238E27FC236}">
                    <a16:creationId xmlns:a16="http://schemas.microsoft.com/office/drawing/2014/main" id="{CA2B299C-9EA0-984D-BDDF-2BCE839DE3BE}"/>
                  </a:ext>
                </a:extLst>
              </p:cNvPr>
              <p:cNvPicPr>
                <a:picLocks noChangeAspect="1"/>
              </p:cNvPicPr>
              <p:nvPr/>
            </p:nvPicPr>
            <p:blipFill>
              <a:blip r:embed="rId9"/>
              <a:stretch>
                <a:fillRect/>
              </a:stretch>
            </p:blipFill>
            <p:spPr>
              <a:xfrm>
                <a:off x="2529031" y="3670115"/>
                <a:ext cx="208073" cy="362202"/>
              </a:xfrm>
              <a:prstGeom prst="rect">
                <a:avLst/>
              </a:prstGeom>
            </p:spPr>
          </p:pic>
          <p:sp>
            <p:nvSpPr>
              <p:cNvPr id="177" name="TextBox 37">
                <a:extLst>
                  <a:ext uri="{FF2B5EF4-FFF2-40B4-BE49-F238E27FC236}">
                    <a16:creationId xmlns:a16="http://schemas.microsoft.com/office/drawing/2014/main" id="{C14415E0-3587-9843-8748-2C1667E53C57}"/>
                  </a:ext>
                </a:extLst>
              </p:cNvPr>
              <p:cNvSpPr txBox="1">
                <a:spLocks noChangeArrowheads="1"/>
              </p:cNvSpPr>
              <p:nvPr/>
            </p:nvSpPr>
            <p:spPr bwMode="auto">
              <a:xfrm>
                <a:off x="2357673" y="4018763"/>
                <a:ext cx="868141" cy="333147"/>
              </a:xfrm>
              <a:prstGeom prst="rect">
                <a:avLst/>
              </a:prstGeom>
              <a:noFill/>
              <a:ln w="9525">
                <a:noFill/>
                <a:miter lim="800000"/>
                <a:headEnd/>
                <a:tailEnd/>
              </a:ln>
            </p:spPr>
            <p:txBody>
              <a:bodyPr wrap="square">
                <a:spAutoFit/>
              </a:bodyPr>
              <a:lstStyle/>
              <a:p>
                <a:pPr algn="ctr" defTabSz="514319">
                  <a:defRPr/>
                </a:pPr>
                <a:r>
                  <a:rPr lang="en-US" sz="4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CloudEndure</a:t>
                </a:r>
                <a:br>
                  <a:rPr lang="en-US" sz="4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4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Agent</a:t>
                </a:r>
              </a:p>
            </p:txBody>
          </p:sp>
          <p:pic>
            <p:nvPicPr>
              <p:cNvPr id="178" name="Picture 177">
                <a:extLst>
                  <a:ext uri="{FF2B5EF4-FFF2-40B4-BE49-F238E27FC236}">
                    <a16:creationId xmlns:a16="http://schemas.microsoft.com/office/drawing/2014/main" id="{67B8770D-5543-FC41-B29A-E302525AC33B}"/>
                  </a:ext>
                </a:extLst>
              </p:cNvPr>
              <p:cNvPicPr>
                <a:picLocks noChangeAspect="1"/>
              </p:cNvPicPr>
              <p:nvPr/>
            </p:nvPicPr>
            <p:blipFill>
              <a:blip r:embed="rId10"/>
              <a:stretch>
                <a:fillRect/>
              </a:stretch>
            </p:blipFill>
            <p:spPr>
              <a:xfrm>
                <a:off x="2692751" y="3972190"/>
                <a:ext cx="203064" cy="79837"/>
              </a:xfrm>
              <a:prstGeom prst="rect">
                <a:avLst/>
              </a:prstGeom>
            </p:spPr>
          </p:pic>
        </p:grpSp>
        <p:cxnSp>
          <p:nvCxnSpPr>
            <p:cNvPr id="125" name="Straight Arrow Connector 124">
              <a:extLst>
                <a:ext uri="{FF2B5EF4-FFF2-40B4-BE49-F238E27FC236}">
                  <a16:creationId xmlns:a16="http://schemas.microsoft.com/office/drawing/2014/main" id="{9A90BDCF-3EF8-DE4E-8BD1-8BEE054B8DFA}"/>
                </a:ext>
              </a:extLst>
            </p:cNvPr>
            <p:cNvCxnSpPr>
              <a:cxnSpLocks/>
            </p:cNvCxnSpPr>
            <p:nvPr/>
          </p:nvCxnSpPr>
          <p:spPr>
            <a:xfrm>
              <a:off x="4306522" y="4638997"/>
              <a:ext cx="670427" cy="0"/>
            </a:xfrm>
            <a:prstGeom prst="straightConnector1">
              <a:avLst/>
            </a:prstGeom>
            <a:noFill/>
            <a:ln w="12700" cap="flat" cmpd="sng" algn="ctr">
              <a:solidFill>
                <a:srgbClr val="8FA7C4"/>
              </a:solidFill>
              <a:prstDash val="solid"/>
              <a:miter lim="800000"/>
              <a:headEnd type="none" w="med" len="sm"/>
              <a:tailEnd type="arrow" w="med" len="sm"/>
            </a:ln>
            <a:effectLst/>
          </p:spPr>
        </p:cxnSp>
        <p:pic>
          <p:nvPicPr>
            <p:cNvPr id="126" name="Graphic 125">
              <a:extLst>
                <a:ext uri="{FF2B5EF4-FFF2-40B4-BE49-F238E27FC236}">
                  <a16:creationId xmlns:a16="http://schemas.microsoft.com/office/drawing/2014/main" id="{AECBA5A8-6866-2B4E-A5DF-839357FB66A5}"/>
                </a:ext>
              </a:extLst>
            </p:cNvPr>
            <p:cNvPicPr>
              <a:picLocks noChangeAspect="1"/>
            </p:cNvPicPr>
            <p:nvPr/>
          </p:nvPicPr>
          <p:blipFill>
            <a:blip r:embed="rId11">
              <a:biLevel thresh="25000"/>
              <a:extLst>
                <a:ext uri="{96DAC541-7B7A-43D3-8B79-37D633B846F1}">
                  <asvg:svgBlip xmlns:asvg="http://schemas.microsoft.com/office/drawing/2016/SVG/main" r:embed="rId12"/>
                </a:ext>
              </a:extLst>
            </a:blip>
            <a:stretch>
              <a:fillRect/>
            </a:stretch>
          </p:blipFill>
          <p:spPr>
            <a:xfrm>
              <a:off x="3944392" y="3266892"/>
              <a:ext cx="327292" cy="327292"/>
            </a:xfrm>
            <a:prstGeom prst="rect">
              <a:avLst/>
            </a:prstGeom>
          </p:spPr>
        </p:pic>
        <p:pic>
          <p:nvPicPr>
            <p:cNvPr id="127" name="Graphic 126">
              <a:extLst>
                <a:ext uri="{FF2B5EF4-FFF2-40B4-BE49-F238E27FC236}">
                  <a16:creationId xmlns:a16="http://schemas.microsoft.com/office/drawing/2014/main" id="{20D16F68-EAFC-FD49-B9A2-F2C35C656730}"/>
                </a:ext>
              </a:extLst>
            </p:cNvPr>
            <p:cNvPicPr>
              <a:picLocks noChangeAspect="1"/>
            </p:cNvPicPr>
            <p:nvPr/>
          </p:nvPicPr>
          <p:blipFill>
            <a:blip r:embed="rId11">
              <a:biLevel thresh="25000"/>
              <a:extLst>
                <a:ext uri="{96DAC541-7B7A-43D3-8B79-37D633B846F1}">
                  <asvg:svgBlip xmlns:asvg="http://schemas.microsoft.com/office/drawing/2016/SVG/main" r:embed="rId12"/>
                </a:ext>
              </a:extLst>
            </a:blip>
            <a:stretch>
              <a:fillRect/>
            </a:stretch>
          </p:blipFill>
          <p:spPr>
            <a:xfrm>
              <a:off x="3943561" y="4502447"/>
              <a:ext cx="327292" cy="327292"/>
            </a:xfrm>
            <a:prstGeom prst="rect">
              <a:avLst/>
            </a:prstGeom>
          </p:spPr>
        </p:pic>
        <p:cxnSp>
          <p:nvCxnSpPr>
            <p:cNvPr id="128" name="Straight Connector 127">
              <a:extLst>
                <a:ext uri="{FF2B5EF4-FFF2-40B4-BE49-F238E27FC236}">
                  <a16:creationId xmlns:a16="http://schemas.microsoft.com/office/drawing/2014/main" id="{445CDD6E-D395-9442-970C-736C7D5E85B8}"/>
                </a:ext>
              </a:extLst>
            </p:cNvPr>
            <p:cNvCxnSpPr/>
            <p:nvPr/>
          </p:nvCxnSpPr>
          <p:spPr>
            <a:xfrm flipH="1">
              <a:off x="3217258" y="3430538"/>
              <a:ext cx="696315" cy="0"/>
            </a:xfrm>
            <a:prstGeom prst="line">
              <a:avLst/>
            </a:prstGeom>
            <a:noFill/>
            <a:ln w="12700" cap="flat" cmpd="sng" algn="ctr">
              <a:solidFill>
                <a:srgbClr val="8FA7C4"/>
              </a:solidFill>
              <a:prstDash val="solid"/>
              <a:miter lim="800000"/>
              <a:headEnd type="none" w="med" len="sm"/>
              <a:tailEnd type="none" w="med" len="sm"/>
            </a:ln>
            <a:effectLst/>
          </p:spPr>
        </p:cxnSp>
        <p:cxnSp>
          <p:nvCxnSpPr>
            <p:cNvPr id="129" name="Straight Connector 128">
              <a:extLst>
                <a:ext uri="{FF2B5EF4-FFF2-40B4-BE49-F238E27FC236}">
                  <a16:creationId xmlns:a16="http://schemas.microsoft.com/office/drawing/2014/main" id="{B87B100C-19EB-8143-B9C8-ADD10BE239C5}"/>
                </a:ext>
              </a:extLst>
            </p:cNvPr>
            <p:cNvCxnSpPr/>
            <p:nvPr/>
          </p:nvCxnSpPr>
          <p:spPr>
            <a:xfrm flipH="1">
              <a:off x="3217258" y="4646745"/>
              <a:ext cx="696315" cy="0"/>
            </a:xfrm>
            <a:prstGeom prst="line">
              <a:avLst/>
            </a:prstGeom>
            <a:noFill/>
            <a:ln w="12700" cap="flat" cmpd="sng" algn="ctr">
              <a:solidFill>
                <a:srgbClr val="8FA7C4"/>
              </a:solidFill>
              <a:prstDash val="solid"/>
              <a:miter lim="800000"/>
              <a:headEnd type="none" w="med" len="sm"/>
              <a:tailEnd type="none" w="med" len="sm"/>
            </a:ln>
            <a:effectLst/>
          </p:spPr>
        </p:cxnSp>
        <p:cxnSp>
          <p:nvCxnSpPr>
            <p:cNvPr id="130" name="Straight Arrow Connector 129">
              <a:extLst>
                <a:ext uri="{FF2B5EF4-FFF2-40B4-BE49-F238E27FC236}">
                  <a16:creationId xmlns:a16="http://schemas.microsoft.com/office/drawing/2014/main" id="{61B2F803-BE37-C244-8230-0172C030667D}"/>
                </a:ext>
              </a:extLst>
            </p:cNvPr>
            <p:cNvCxnSpPr>
              <a:cxnSpLocks/>
            </p:cNvCxnSpPr>
            <p:nvPr/>
          </p:nvCxnSpPr>
          <p:spPr>
            <a:xfrm>
              <a:off x="4306522" y="3434123"/>
              <a:ext cx="670427" cy="0"/>
            </a:xfrm>
            <a:prstGeom prst="straightConnector1">
              <a:avLst/>
            </a:prstGeom>
            <a:noFill/>
            <a:ln w="12700" cap="flat" cmpd="sng" algn="ctr">
              <a:solidFill>
                <a:srgbClr val="8FA7C4"/>
              </a:solidFill>
              <a:prstDash val="solid"/>
              <a:miter lim="800000"/>
              <a:headEnd type="none" w="med" len="sm"/>
              <a:tailEnd type="arrow" w="med" len="sm"/>
            </a:ln>
            <a:effectLst/>
          </p:spPr>
        </p:cxnSp>
        <p:sp>
          <p:nvSpPr>
            <p:cNvPr id="131" name="TextBox 130">
              <a:extLst>
                <a:ext uri="{FF2B5EF4-FFF2-40B4-BE49-F238E27FC236}">
                  <a16:creationId xmlns:a16="http://schemas.microsoft.com/office/drawing/2014/main" id="{67C7B401-0A38-ED44-90C2-F75AB691AF62}"/>
                </a:ext>
              </a:extLst>
            </p:cNvPr>
            <p:cNvSpPr txBox="1"/>
            <p:nvPr/>
          </p:nvSpPr>
          <p:spPr>
            <a:xfrm>
              <a:off x="5018706" y="4096381"/>
              <a:ext cx="1294250" cy="882841"/>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Staging Area replication servers</a:t>
              </a:r>
            </a:p>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 (Lightweight Linux EC2 instances)</a:t>
              </a:r>
            </a:p>
          </p:txBody>
        </p:sp>
        <p:pic>
          <p:nvPicPr>
            <p:cNvPr id="132" name="Graphic 22">
              <a:extLst>
                <a:ext uri="{FF2B5EF4-FFF2-40B4-BE49-F238E27FC236}">
                  <a16:creationId xmlns:a16="http://schemas.microsoft.com/office/drawing/2014/main" id="{6FC7947A-51FD-F641-A434-0E5F62276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966" y="3497953"/>
              <a:ext cx="322026" cy="322026"/>
            </a:xfrm>
            <a:prstGeom prst="rect">
              <a:avLst/>
            </a:prstGeom>
          </p:spPr>
        </p:pic>
        <p:pic>
          <p:nvPicPr>
            <p:cNvPr id="133" name="Graphic 22">
              <a:extLst>
                <a:ext uri="{FF2B5EF4-FFF2-40B4-BE49-F238E27FC236}">
                  <a16:creationId xmlns:a16="http://schemas.microsoft.com/office/drawing/2014/main" id="{FC302618-AFEB-9A46-BDF8-F1BA23267A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966" y="3896306"/>
              <a:ext cx="322026" cy="322026"/>
            </a:xfrm>
            <a:prstGeom prst="rect">
              <a:avLst/>
            </a:prstGeom>
          </p:spPr>
        </p:pic>
        <p:pic>
          <p:nvPicPr>
            <p:cNvPr id="134" name="Graphic 22">
              <a:extLst>
                <a:ext uri="{FF2B5EF4-FFF2-40B4-BE49-F238E27FC236}">
                  <a16:creationId xmlns:a16="http://schemas.microsoft.com/office/drawing/2014/main" id="{8BA0B448-FBC1-934A-9408-FF9BA38CE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966" y="4294659"/>
              <a:ext cx="322026" cy="322026"/>
            </a:xfrm>
            <a:prstGeom prst="rect">
              <a:avLst/>
            </a:prstGeom>
          </p:spPr>
        </p:pic>
        <p:pic>
          <p:nvPicPr>
            <p:cNvPr id="135" name="Graphic 22">
              <a:extLst>
                <a:ext uri="{FF2B5EF4-FFF2-40B4-BE49-F238E27FC236}">
                  <a16:creationId xmlns:a16="http://schemas.microsoft.com/office/drawing/2014/main" id="{2B846973-7CBC-E74B-93BB-B2A6E0BDA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8966" y="4683958"/>
              <a:ext cx="322026" cy="322026"/>
            </a:xfrm>
            <a:prstGeom prst="rect">
              <a:avLst/>
            </a:prstGeom>
          </p:spPr>
        </p:pic>
        <p:sp>
          <p:nvSpPr>
            <p:cNvPr id="136" name="TextBox 135">
              <a:extLst>
                <a:ext uri="{FF2B5EF4-FFF2-40B4-BE49-F238E27FC236}">
                  <a16:creationId xmlns:a16="http://schemas.microsoft.com/office/drawing/2014/main" id="{E27C5736-FCBA-F84A-9ECC-557BAA7E1E67}"/>
                </a:ext>
              </a:extLst>
            </p:cNvPr>
            <p:cNvSpPr txBox="1"/>
            <p:nvPr/>
          </p:nvSpPr>
          <p:spPr>
            <a:xfrm>
              <a:off x="6214690" y="5005983"/>
              <a:ext cx="1130579" cy="433092"/>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Staging </a:t>
              </a:r>
              <a:b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EBS Volumes</a:t>
              </a:r>
            </a:p>
          </p:txBody>
        </p:sp>
        <p:sp>
          <p:nvSpPr>
            <p:cNvPr id="137" name="Rectangle 136">
              <a:extLst>
                <a:ext uri="{FF2B5EF4-FFF2-40B4-BE49-F238E27FC236}">
                  <a16:creationId xmlns:a16="http://schemas.microsoft.com/office/drawing/2014/main" id="{BF4C5D2B-DDE6-0E45-A252-E442F51FBBF9}"/>
                </a:ext>
              </a:extLst>
            </p:cNvPr>
            <p:cNvSpPr/>
            <p:nvPr/>
          </p:nvSpPr>
          <p:spPr>
            <a:xfrm>
              <a:off x="985242" y="2364505"/>
              <a:ext cx="2466878" cy="3301565"/>
            </a:xfrm>
            <a:prstGeom prst="rect">
              <a:avLst/>
            </a:prstGeom>
            <a:noFill/>
            <a:ln w="12700" cap="flat" cmpd="sng" algn="ctr">
              <a:solidFill>
                <a:srgbClr val="FAFAFA"/>
              </a:solidFill>
              <a:prstDash val="solid"/>
              <a:miter lim="800000"/>
            </a:ln>
            <a:effectLst/>
          </p:spPr>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defTabSz="685800">
                <a:defRPr/>
              </a:pPr>
              <a:r>
                <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Corporate data center / </a:t>
              </a:r>
              <a:br>
                <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any cloud</a:t>
              </a:r>
            </a:p>
          </p:txBody>
        </p:sp>
        <p:pic>
          <p:nvPicPr>
            <p:cNvPr id="138" name="Graphic 137">
              <a:extLst>
                <a:ext uri="{FF2B5EF4-FFF2-40B4-BE49-F238E27FC236}">
                  <a16:creationId xmlns:a16="http://schemas.microsoft.com/office/drawing/2014/main" id="{D2A84669-CC24-F642-8379-C76F8F7EB6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25698" y="3018943"/>
              <a:ext cx="328120" cy="328120"/>
            </a:xfrm>
            <a:prstGeom prst="rect">
              <a:avLst/>
            </a:prstGeom>
          </p:spPr>
        </p:pic>
        <p:pic>
          <p:nvPicPr>
            <p:cNvPr id="139" name="Graphic 138">
              <a:extLst>
                <a:ext uri="{FF2B5EF4-FFF2-40B4-BE49-F238E27FC236}">
                  <a16:creationId xmlns:a16="http://schemas.microsoft.com/office/drawing/2014/main" id="{928D6AE9-B7A2-064E-8F8D-3AA8E318D8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25698" y="3403256"/>
              <a:ext cx="328120" cy="328120"/>
            </a:xfrm>
            <a:prstGeom prst="rect">
              <a:avLst/>
            </a:prstGeom>
          </p:spPr>
        </p:pic>
        <p:pic>
          <p:nvPicPr>
            <p:cNvPr id="140" name="Graphic 139">
              <a:extLst>
                <a:ext uri="{FF2B5EF4-FFF2-40B4-BE49-F238E27FC236}">
                  <a16:creationId xmlns:a16="http://schemas.microsoft.com/office/drawing/2014/main" id="{50975091-4F22-B846-8B3A-C93ED08458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25698" y="3787569"/>
              <a:ext cx="328120" cy="328120"/>
            </a:xfrm>
            <a:prstGeom prst="rect">
              <a:avLst/>
            </a:prstGeom>
          </p:spPr>
        </p:pic>
        <p:pic>
          <p:nvPicPr>
            <p:cNvPr id="141" name="Graphic 140">
              <a:extLst>
                <a:ext uri="{FF2B5EF4-FFF2-40B4-BE49-F238E27FC236}">
                  <a16:creationId xmlns:a16="http://schemas.microsoft.com/office/drawing/2014/main" id="{65A31330-D614-214E-A630-51272E384C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25698" y="4211639"/>
              <a:ext cx="328120" cy="328120"/>
            </a:xfrm>
            <a:prstGeom prst="rect">
              <a:avLst/>
            </a:prstGeom>
          </p:spPr>
        </p:pic>
        <p:pic>
          <p:nvPicPr>
            <p:cNvPr id="142" name="Graphic 141">
              <a:extLst>
                <a:ext uri="{FF2B5EF4-FFF2-40B4-BE49-F238E27FC236}">
                  <a16:creationId xmlns:a16="http://schemas.microsoft.com/office/drawing/2014/main" id="{B834B6E3-9A8A-2743-B0D4-201420BA5B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25698" y="4622456"/>
              <a:ext cx="328120" cy="328120"/>
            </a:xfrm>
            <a:prstGeom prst="rect">
              <a:avLst/>
            </a:prstGeom>
          </p:spPr>
        </p:pic>
        <p:sp>
          <p:nvSpPr>
            <p:cNvPr id="143" name="Rectangle 142">
              <a:extLst>
                <a:ext uri="{FF2B5EF4-FFF2-40B4-BE49-F238E27FC236}">
                  <a16:creationId xmlns:a16="http://schemas.microsoft.com/office/drawing/2014/main" id="{A63FBF9D-E67C-784C-9CB4-F37CBB2496DE}"/>
                </a:ext>
              </a:extLst>
            </p:cNvPr>
            <p:cNvSpPr/>
            <p:nvPr/>
          </p:nvSpPr>
          <p:spPr>
            <a:xfrm>
              <a:off x="4706341" y="2364505"/>
              <a:ext cx="6410392" cy="3301565"/>
            </a:xfrm>
            <a:prstGeom prst="rect">
              <a:avLst/>
            </a:prstGeom>
            <a:noFill/>
            <a:ln w="12700" cap="flat" cmpd="sng" algn="ctr">
              <a:solidFill>
                <a:srgbClr val="FAFAFA"/>
              </a:solidFill>
              <a:prstDash val="solid"/>
              <a:miter lim="800000"/>
            </a:ln>
            <a:effectLst/>
          </p:spPr>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defTabSz="685800">
                <a:defRPr/>
              </a:pPr>
              <a:endPar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4" name="Rectangle 143">
              <a:extLst>
                <a:ext uri="{FF2B5EF4-FFF2-40B4-BE49-F238E27FC236}">
                  <a16:creationId xmlns:a16="http://schemas.microsoft.com/office/drawing/2014/main" id="{1D098247-478D-354D-AB7E-F15BFFABAC24}"/>
                </a:ext>
              </a:extLst>
            </p:cNvPr>
            <p:cNvSpPr/>
            <p:nvPr/>
          </p:nvSpPr>
          <p:spPr>
            <a:xfrm>
              <a:off x="4807941" y="2758205"/>
              <a:ext cx="2396956" cy="2728195"/>
            </a:xfrm>
            <a:prstGeom prst="rect">
              <a:avLst/>
            </a:prstGeom>
            <a:noFill/>
            <a:ln w="12700" cap="flat" cmpd="sng" algn="ctr">
              <a:solidFill>
                <a:srgbClr val="FAFAFA"/>
              </a:solidFill>
              <a:prstDash val="solid"/>
              <a:miter lim="800000"/>
            </a:ln>
            <a:effectLst/>
          </p:spPr>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defTabSz="685800">
                <a:defRPr/>
              </a:pPr>
              <a:endPar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Rectangle 144">
              <a:extLst>
                <a:ext uri="{FF2B5EF4-FFF2-40B4-BE49-F238E27FC236}">
                  <a16:creationId xmlns:a16="http://schemas.microsoft.com/office/drawing/2014/main" id="{4C677C5C-C4E7-C948-9FC5-314DE4867869}"/>
                </a:ext>
              </a:extLst>
            </p:cNvPr>
            <p:cNvSpPr/>
            <p:nvPr/>
          </p:nvSpPr>
          <p:spPr>
            <a:xfrm>
              <a:off x="8465541" y="2758205"/>
              <a:ext cx="2396956" cy="2728195"/>
            </a:xfrm>
            <a:prstGeom prst="rect">
              <a:avLst/>
            </a:prstGeom>
            <a:noFill/>
            <a:ln w="12700" cap="flat" cmpd="sng" algn="ctr">
              <a:solidFill>
                <a:srgbClr val="FAFAFA"/>
              </a:solidFill>
              <a:prstDash val="solid"/>
              <a:miter lim="800000"/>
            </a:ln>
            <a:effectLst/>
          </p:spPr>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defTabSz="685800">
                <a:defRPr/>
              </a:pPr>
              <a:endPar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Rounded Rectangle 145">
              <a:extLst>
                <a:ext uri="{FF2B5EF4-FFF2-40B4-BE49-F238E27FC236}">
                  <a16:creationId xmlns:a16="http://schemas.microsoft.com/office/drawing/2014/main" id="{48D8779E-D11B-EA4E-8E49-1704680D5212}"/>
                </a:ext>
              </a:extLst>
            </p:cNvPr>
            <p:cNvSpPr/>
            <p:nvPr/>
          </p:nvSpPr>
          <p:spPr>
            <a:xfrm>
              <a:off x="3941925" y="1215983"/>
              <a:ext cx="2918182" cy="646981"/>
            </a:xfrm>
            <a:prstGeom prst="roundRect">
              <a:avLst/>
            </a:prstGeom>
            <a:noFill/>
            <a:ln w="9525" cap="flat" cmpd="sng" algn="ctr">
              <a:solidFill>
                <a:srgbClr val="FAFAFA"/>
              </a:solidFill>
              <a:prstDash val="solid"/>
              <a:miter lim="800000"/>
            </a:ln>
            <a:effectLst/>
          </p:spPr>
          <p:txBody>
            <a:bodyPr rtlCol="0" anchor="ctr"/>
            <a:lstStyle/>
            <a:p>
              <a:pPr algn="ctr" defTabSz="685800">
                <a:defRPr/>
              </a:pPr>
              <a:endParaRPr lang="en-US" sz="135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7" name="Elbow Connector 146">
              <a:extLst>
                <a:ext uri="{FF2B5EF4-FFF2-40B4-BE49-F238E27FC236}">
                  <a16:creationId xmlns:a16="http://schemas.microsoft.com/office/drawing/2014/main" id="{4235441E-BEF7-064E-9CF6-0F83525C8767}"/>
                </a:ext>
              </a:extLst>
            </p:cNvPr>
            <p:cNvCxnSpPr>
              <a:cxnSpLocks/>
              <a:endCxn id="137" idx="0"/>
            </p:cNvCxnSpPr>
            <p:nvPr/>
          </p:nvCxnSpPr>
          <p:spPr>
            <a:xfrm rot="10800000" flipV="1">
              <a:off x="2218682" y="1552121"/>
              <a:ext cx="1723251" cy="812384"/>
            </a:xfrm>
            <a:prstGeom prst="bentConnector2">
              <a:avLst/>
            </a:prstGeom>
            <a:noFill/>
            <a:ln w="12700" cap="flat" cmpd="sng" algn="ctr">
              <a:solidFill>
                <a:srgbClr val="8FA7C4"/>
              </a:solidFill>
              <a:prstDash val="solid"/>
              <a:miter lim="800000"/>
              <a:headEnd type="arrow" w="med" len="med"/>
              <a:tailEnd type="none" w="med" len="med"/>
            </a:ln>
            <a:effectLst/>
          </p:spPr>
        </p:cxnSp>
        <p:grpSp>
          <p:nvGrpSpPr>
            <p:cNvPr id="148" name="Group 147">
              <a:extLst>
                <a:ext uri="{FF2B5EF4-FFF2-40B4-BE49-F238E27FC236}">
                  <a16:creationId xmlns:a16="http://schemas.microsoft.com/office/drawing/2014/main" id="{0EB6C0BF-C407-334A-896D-43165D38D919}"/>
                </a:ext>
              </a:extLst>
            </p:cNvPr>
            <p:cNvGrpSpPr/>
            <p:nvPr/>
          </p:nvGrpSpPr>
          <p:grpSpPr>
            <a:xfrm>
              <a:off x="4491020" y="1304187"/>
              <a:ext cx="1903900" cy="620123"/>
              <a:chOff x="7497957" y="541365"/>
              <a:chExt cx="1903900" cy="620123"/>
            </a:xfrm>
          </p:grpSpPr>
          <p:sp>
            <p:nvSpPr>
              <p:cNvPr id="174" name="TextBox 37">
                <a:extLst>
                  <a:ext uri="{FF2B5EF4-FFF2-40B4-BE49-F238E27FC236}">
                    <a16:creationId xmlns:a16="http://schemas.microsoft.com/office/drawing/2014/main" id="{A250F83D-C080-C841-A6D2-CF7D6D8DA312}"/>
                  </a:ext>
                </a:extLst>
              </p:cNvPr>
              <p:cNvSpPr txBox="1">
                <a:spLocks noChangeArrowheads="1"/>
              </p:cNvSpPr>
              <p:nvPr/>
            </p:nvSpPr>
            <p:spPr bwMode="auto">
              <a:xfrm>
                <a:off x="7497957" y="695082"/>
                <a:ext cx="1903900" cy="466406"/>
              </a:xfrm>
              <a:prstGeom prst="rect">
                <a:avLst/>
              </a:prstGeom>
              <a:noFill/>
              <a:ln w="9525">
                <a:noFill/>
                <a:miter lim="800000"/>
                <a:headEnd/>
                <a:tailEnd/>
              </a:ln>
            </p:spPr>
            <p:txBody>
              <a:bodyPr wrap="square">
                <a:spAutoFit/>
              </a:bodyPr>
              <a:lstStyle/>
              <a:p>
                <a:pPr algn="ctr" defTabSz="514319">
                  <a:defRPr/>
                </a:pPr>
                <a:r>
                  <a:rPr lang="en-US" sz="7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CloudEndure </a:t>
                </a:r>
              </a:p>
              <a:p>
                <a:pPr algn="ctr" defTabSz="514319">
                  <a:defRPr/>
                </a:pPr>
                <a:r>
                  <a:rPr lang="en-US" sz="750" b="1"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User Console</a:t>
                </a:r>
              </a:p>
            </p:txBody>
          </p:sp>
          <p:pic>
            <p:nvPicPr>
              <p:cNvPr id="175" name="Picture 174">
                <a:extLst>
                  <a:ext uri="{FF2B5EF4-FFF2-40B4-BE49-F238E27FC236}">
                    <a16:creationId xmlns:a16="http://schemas.microsoft.com/office/drawing/2014/main" id="{3289FD83-09BD-C946-9B98-1F84970F8A31}"/>
                  </a:ext>
                </a:extLst>
              </p:cNvPr>
              <p:cNvPicPr>
                <a:picLocks noChangeAspect="1"/>
              </p:cNvPicPr>
              <p:nvPr/>
            </p:nvPicPr>
            <p:blipFill>
              <a:blip r:embed="rId10"/>
              <a:stretch>
                <a:fillRect/>
              </a:stretch>
            </p:blipFill>
            <p:spPr>
              <a:xfrm>
                <a:off x="8270051" y="541365"/>
                <a:ext cx="390980" cy="153718"/>
              </a:xfrm>
              <a:prstGeom prst="rect">
                <a:avLst/>
              </a:prstGeom>
            </p:spPr>
          </p:pic>
        </p:grpSp>
        <p:cxnSp>
          <p:nvCxnSpPr>
            <p:cNvPr id="149" name="Elbow Connector 148">
              <a:extLst>
                <a:ext uri="{FF2B5EF4-FFF2-40B4-BE49-F238E27FC236}">
                  <a16:creationId xmlns:a16="http://schemas.microsoft.com/office/drawing/2014/main" id="{3573B690-293C-3840-AE1A-D295FA3AE709}"/>
                </a:ext>
              </a:extLst>
            </p:cNvPr>
            <p:cNvCxnSpPr>
              <a:cxnSpLocks/>
            </p:cNvCxnSpPr>
            <p:nvPr/>
          </p:nvCxnSpPr>
          <p:spPr>
            <a:xfrm rot="10800000">
              <a:off x="6860108" y="1521304"/>
              <a:ext cx="1885950" cy="804218"/>
            </a:xfrm>
            <a:prstGeom prst="bentConnector3">
              <a:avLst>
                <a:gd name="adj1" fmla="val -1852"/>
              </a:avLst>
            </a:prstGeom>
            <a:noFill/>
            <a:ln w="12700" cap="flat" cmpd="sng" algn="ctr">
              <a:solidFill>
                <a:srgbClr val="8FA7C4"/>
              </a:solidFill>
              <a:prstDash val="solid"/>
              <a:miter lim="800000"/>
              <a:headEnd type="arrow" w="med" len="med"/>
              <a:tailEnd type="none" w="med" len="med"/>
            </a:ln>
            <a:effectLst/>
          </p:spPr>
        </p:cxnSp>
        <p:pic>
          <p:nvPicPr>
            <p:cNvPr id="150" name="Graphic 149">
              <a:extLst>
                <a:ext uri="{FF2B5EF4-FFF2-40B4-BE49-F238E27FC236}">
                  <a16:creationId xmlns:a16="http://schemas.microsoft.com/office/drawing/2014/main" id="{24A754E6-3307-7444-BA6C-590F456F787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12763" y="2370928"/>
              <a:ext cx="330200" cy="330200"/>
            </a:xfrm>
            <a:prstGeom prst="rect">
              <a:avLst/>
            </a:prstGeom>
          </p:spPr>
        </p:pic>
        <p:cxnSp>
          <p:nvCxnSpPr>
            <p:cNvPr id="151" name="Straight Arrow Connector 150">
              <a:extLst>
                <a:ext uri="{FF2B5EF4-FFF2-40B4-BE49-F238E27FC236}">
                  <a16:creationId xmlns:a16="http://schemas.microsoft.com/office/drawing/2014/main" id="{6C9A2816-EF43-A84C-95FA-E1D7485BDDB7}"/>
                </a:ext>
              </a:extLst>
            </p:cNvPr>
            <p:cNvCxnSpPr>
              <a:cxnSpLocks/>
            </p:cNvCxnSpPr>
            <p:nvPr/>
          </p:nvCxnSpPr>
          <p:spPr>
            <a:xfrm flipV="1">
              <a:off x="7113517" y="4067379"/>
              <a:ext cx="1517124" cy="4217"/>
            </a:xfrm>
            <a:prstGeom prst="straightConnector1">
              <a:avLst/>
            </a:prstGeom>
            <a:noFill/>
            <a:ln w="12700" cap="flat" cmpd="sng" algn="ctr">
              <a:solidFill>
                <a:srgbClr val="8FA7C4"/>
              </a:solidFill>
              <a:prstDash val="solid"/>
              <a:miter lim="800000"/>
              <a:headEnd type="none" w="med" len="sm"/>
              <a:tailEnd type="arrow" w="med" len="sm"/>
            </a:ln>
            <a:effectLst/>
          </p:spPr>
        </p:cxnSp>
        <p:pic>
          <p:nvPicPr>
            <p:cNvPr id="152" name="Picture 151">
              <a:extLst>
                <a:ext uri="{FF2B5EF4-FFF2-40B4-BE49-F238E27FC236}">
                  <a16:creationId xmlns:a16="http://schemas.microsoft.com/office/drawing/2014/main" id="{1DA2861F-D347-7444-9634-72997064982A}"/>
                </a:ext>
              </a:extLst>
            </p:cNvPr>
            <p:cNvPicPr>
              <a:picLocks noChangeAspect="1"/>
            </p:cNvPicPr>
            <p:nvPr/>
          </p:nvPicPr>
          <p:blipFill>
            <a:blip r:embed="rId17"/>
            <a:stretch>
              <a:fillRect/>
            </a:stretch>
          </p:blipFill>
          <p:spPr>
            <a:xfrm>
              <a:off x="2589349" y="3434435"/>
              <a:ext cx="349887" cy="139955"/>
            </a:xfrm>
            <a:prstGeom prst="rect">
              <a:avLst/>
            </a:prstGeom>
          </p:spPr>
        </p:pic>
        <p:grpSp>
          <p:nvGrpSpPr>
            <p:cNvPr id="154" name="Group 153">
              <a:extLst>
                <a:ext uri="{FF2B5EF4-FFF2-40B4-BE49-F238E27FC236}">
                  <a16:creationId xmlns:a16="http://schemas.microsoft.com/office/drawing/2014/main" id="{10BA69B0-3675-1F48-B109-7590E8BC12F7}"/>
                </a:ext>
              </a:extLst>
            </p:cNvPr>
            <p:cNvGrpSpPr/>
            <p:nvPr/>
          </p:nvGrpSpPr>
          <p:grpSpPr>
            <a:xfrm rot="10800000">
              <a:off x="1783339" y="3203327"/>
              <a:ext cx="491442" cy="787624"/>
              <a:chOff x="472789" y="3820066"/>
              <a:chExt cx="491442" cy="787624"/>
            </a:xfrm>
          </p:grpSpPr>
          <p:cxnSp>
            <p:nvCxnSpPr>
              <p:cNvPr id="170" name="Straight Connector 169">
                <a:extLst>
                  <a:ext uri="{FF2B5EF4-FFF2-40B4-BE49-F238E27FC236}">
                    <a16:creationId xmlns:a16="http://schemas.microsoft.com/office/drawing/2014/main" id="{616A77F5-83C0-B444-B361-12AEBD222394}"/>
                  </a:ext>
                </a:extLst>
              </p:cNvPr>
              <p:cNvCxnSpPr/>
              <p:nvPr/>
            </p:nvCxnSpPr>
            <p:spPr>
              <a:xfrm>
                <a:off x="708803" y="3820066"/>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71" name="Straight Connector 170">
                <a:extLst>
                  <a:ext uri="{FF2B5EF4-FFF2-40B4-BE49-F238E27FC236}">
                    <a16:creationId xmlns:a16="http://schemas.microsoft.com/office/drawing/2014/main" id="{3343287C-F0B1-2347-8584-8BDD72FA1976}"/>
                  </a:ext>
                </a:extLst>
              </p:cNvPr>
              <p:cNvCxnSpPr/>
              <p:nvPr/>
            </p:nvCxnSpPr>
            <p:spPr>
              <a:xfrm>
                <a:off x="472789" y="4219532"/>
                <a:ext cx="491442" cy="0"/>
              </a:xfrm>
              <a:prstGeom prst="line">
                <a:avLst/>
              </a:prstGeom>
              <a:noFill/>
              <a:ln w="12700" cap="flat" cmpd="sng" algn="ctr">
                <a:solidFill>
                  <a:srgbClr val="8FA7C4"/>
                </a:solidFill>
                <a:prstDash val="solid"/>
                <a:miter lim="800000"/>
                <a:headEnd type="none" w="med" len="med"/>
                <a:tailEnd type="none" w="med" len="med"/>
              </a:ln>
              <a:effectLst/>
            </p:spPr>
          </p:cxnSp>
          <p:cxnSp>
            <p:nvCxnSpPr>
              <p:cNvPr id="172" name="Straight Connector 171">
                <a:extLst>
                  <a:ext uri="{FF2B5EF4-FFF2-40B4-BE49-F238E27FC236}">
                    <a16:creationId xmlns:a16="http://schemas.microsoft.com/office/drawing/2014/main" id="{D797E9B7-C999-1847-9AFC-F9BB94AC4C45}"/>
                  </a:ext>
                </a:extLst>
              </p:cNvPr>
              <p:cNvCxnSpPr/>
              <p:nvPr/>
            </p:nvCxnSpPr>
            <p:spPr>
              <a:xfrm>
                <a:off x="708803" y="4607689"/>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73" name="Straight Connector 172">
                <a:extLst>
                  <a:ext uri="{FF2B5EF4-FFF2-40B4-BE49-F238E27FC236}">
                    <a16:creationId xmlns:a16="http://schemas.microsoft.com/office/drawing/2014/main" id="{F49756E0-E91C-304C-B019-801594543E41}"/>
                  </a:ext>
                </a:extLst>
              </p:cNvPr>
              <p:cNvCxnSpPr/>
              <p:nvPr/>
            </p:nvCxnSpPr>
            <p:spPr>
              <a:xfrm flipV="1">
                <a:off x="712906" y="3820066"/>
                <a:ext cx="0" cy="787623"/>
              </a:xfrm>
              <a:prstGeom prst="line">
                <a:avLst/>
              </a:prstGeom>
              <a:noFill/>
              <a:ln w="12700" cap="flat" cmpd="sng" algn="ctr">
                <a:solidFill>
                  <a:srgbClr val="8FA7C4"/>
                </a:solidFill>
                <a:prstDash val="solid"/>
                <a:miter lim="800000"/>
                <a:headEnd type="none" w="med" len="med"/>
                <a:tailEnd type="none" w="med" len="med"/>
              </a:ln>
              <a:effectLst/>
            </p:spPr>
          </p:cxnSp>
        </p:grpSp>
        <p:grpSp>
          <p:nvGrpSpPr>
            <p:cNvPr id="155" name="Group 154">
              <a:extLst>
                <a:ext uri="{FF2B5EF4-FFF2-40B4-BE49-F238E27FC236}">
                  <a16:creationId xmlns:a16="http://schemas.microsoft.com/office/drawing/2014/main" id="{B9F1FE04-6896-B549-B4C1-35DBD44809D8}"/>
                </a:ext>
              </a:extLst>
            </p:cNvPr>
            <p:cNvGrpSpPr/>
            <p:nvPr/>
          </p:nvGrpSpPr>
          <p:grpSpPr>
            <a:xfrm rot="10800000">
              <a:off x="1791276" y="4405869"/>
              <a:ext cx="510841" cy="421378"/>
              <a:chOff x="453390" y="5031937"/>
              <a:chExt cx="510841" cy="421378"/>
            </a:xfrm>
          </p:grpSpPr>
          <p:cxnSp>
            <p:nvCxnSpPr>
              <p:cNvPr id="166" name="Straight Connector 165">
                <a:extLst>
                  <a:ext uri="{FF2B5EF4-FFF2-40B4-BE49-F238E27FC236}">
                    <a16:creationId xmlns:a16="http://schemas.microsoft.com/office/drawing/2014/main" id="{1F2A1748-C7E6-3D48-949E-4A478979D4BC}"/>
                  </a:ext>
                </a:extLst>
              </p:cNvPr>
              <p:cNvCxnSpPr/>
              <p:nvPr/>
            </p:nvCxnSpPr>
            <p:spPr>
              <a:xfrm>
                <a:off x="708803" y="5032402"/>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67" name="Straight Connector 166">
                <a:extLst>
                  <a:ext uri="{FF2B5EF4-FFF2-40B4-BE49-F238E27FC236}">
                    <a16:creationId xmlns:a16="http://schemas.microsoft.com/office/drawing/2014/main" id="{83AC1E89-FEA3-2843-999D-FFF493F4109B}"/>
                  </a:ext>
                </a:extLst>
              </p:cNvPr>
              <p:cNvCxnSpPr/>
              <p:nvPr/>
            </p:nvCxnSpPr>
            <p:spPr>
              <a:xfrm>
                <a:off x="708803" y="5453314"/>
                <a:ext cx="255428" cy="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68" name="Straight Connector 167">
                <a:extLst>
                  <a:ext uri="{FF2B5EF4-FFF2-40B4-BE49-F238E27FC236}">
                    <a16:creationId xmlns:a16="http://schemas.microsoft.com/office/drawing/2014/main" id="{36F07D0F-FAF6-E648-9D35-F9F14686827F}"/>
                  </a:ext>
                </a:extLst>
              </p:cNvPr>
              <p:cNvCxnSpPr/>
              <p:nvPr/>
            </p:nvCxnSpPr>
            <p:spPr>
              <a:xfrm flipV="1">
                <a:off x="712906" y="5031937"/>
                <a:ext cx="0" cy="420181"/>
              </a:xfrm>
              <a:prstGeom prst="line">
                <a:avLst/>
              </a:prstGeom>
              <a:noFill/>
              <a:ln w="12700" cap="flat" cmpd="sng" algn="ctr">
                <a:solidFill>
                  <a:srgbClr val="8FA7C4"/>
                </a:solidFill>
                <a:prstDash val="solid"/>
                <a:miter lim="800000"/>
                <a:headEnd type="none" w="med" len="med"/>
                <a:tailEnd type="none" w="med" len="med"/>
              </a:ln>
              <a:effectLst/>
            </p:spPr>
          </p:cxnSp>
          <p:cxnSp>
            <p:nvCxnSpPr>
              <p:cNvPr id="169" name="Straight Connector 168">
                <a:extLst>
                  <a:ext uri="{FF2B5EF4-FFF2-40B4-BE49-F238E27FC236}">
                    <a16:creationId xmlns:a16="http://schemas.microsoft.com/office/drawing/2014/main" id="{F241839B-4169-5941-9E80-5995160CCCE2}"/>
                  </a:ext>
                </a:extLst>
              </p:cNvPr>
              <p:cNvCxnSpPr/>
              <p:nvPr/>
            </p:nvCxnSpPr>
            <p:spPr>
              <a:xfrm>
                <a:off x="453390" y="5239114"/>
                <a:ext cx="255428" cy="1"/>
              </a:xfrm>
              <a:prstGeom prst="line">
                <a:avLst/>
              </a:prstGeom>
              <a:noFill/>
              <a:ln w="12700" cap="flat" cmpd="sng" algn="ctr">
                <a:solidFill>
                  <a:srgbClr val="8FA7C4"/>
                </a:solidFill>
                <a:prstDash val="solid"/>
                <a:miter lim="800000"/>
                <a:headEnd type="none" w="med" len="med"/>
                <a:tailEnd type="none" w="med" len="med"/>
              </a:ln>
              <a:effectLst/>
            </p:spPr>
          </p:cxnSp>
        </p:grpSp>
        <p:pic>
          <p:nvPicPr>
            <p:cNvPr id="156" name="Picture 155">
              <a:extLst>
                <a:ext uri="{FF2B5EF4-FFF2-40B4-BE49-F238E27FC236}">
                  <a16:creationId xmlns:a16="http://schemas.microsoft.com/office/drawing/2014/main" id="{962CA663-BBA5-A641-BF67-0C0FA95C6976}"/>
                </a:ext>
              </a:extLst>
            </p:cNvPr>
            <p:cNvPicPr>
              <a:picLocks noChangeAspect="1"/>
            </p:cNvPicPr>
            <p:nvPr/>
          </p:nvPicPr>
          <p:blipFill>
            <a:blip r:embed="rId18"/>
            <a:stretch>
              <a:fillRect/>
            </a:stretch>
          </p:blipFill>
          <p:spPr>
            <a:xfrm>
              <a:off x="2578485" y="4491900"/>
              <a:ext cx="502694" cy="125256"/>
            </a:xfrm>
            <a:prstGeom prst="rect">
              <a:avLst/>
            </a:prstGeom>
          </p:spPr>
        </p:pic>
        <p:sp>
          <p:nvSpPr>
            <p:cNvPr id="158" name="Rectangle 157">
              <a:extLst>
                <a:ext uri="{FF2B5EF4-FFF2-40B4-BE49-F238E27FC236}">
                  <a16:creationId xmlns:a16="http://schemas.microsoft.com/office/drawing/2014/main" id="{4A20AE78-4D21-8045-B32E-EA4293767F7F}"/>
                </a:ext>
              </a:extLst>
            </p:cNvPr>
            <p:cNvSpPr/>
            <p:nvPr/>
          </p:nvSpPr>
          <p:spPr>
            <a:xfrm>
              <a:off x="5021055" y="2406790"/>
              <a:ext cx="1238198" cy="316491"/>
            </a:xfrm>
            <a:prstGeom prst="rect">
              <a:avLst/>
            </a:prstGeom>
          </p:spPr>
          <p:txBody>
            <a:bodyPr wrap="none">
              <a:spAutoFit/>
            </a:bodyPr>
            <a:lstStyle/>
            <a:p>
              <a:pPr defTabSz="685800">
                <a:defRPr/>
              </a:pPr>
              <a:r>
                <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Target Region</a:t>
              </a:r>
            </a:p>
          </p:txBody>
        </p:sp>
        <p:sp>
          <p:nvSpPr>
            <p:cNvPr id="159" name="Rectangle 158">
              <a:extLst>
                <a:ext uri="{FF2B5EF4-FFF2-40B4-BE49-F238E27FC236}">
                  <a16:creationId xmlns:a16="http://schemas.microsoft.com/office/drawing/2014/main" id="{EE878EDE-56B3-204A-AD05-D1BAFBF3DF23}"/>
                </a:ext>
              </a:extLst>
            </p:cNvPr>
            <p:cNvSpPr/>
            <p:nvPr/>
          </p:nvSpPr>
          <p:spPr>
            <a:xfrm>
              <a:off x="5142472" y="2818360"/>
              <a:ext cx="1668515" cy="316491"/>
            </a:xfrm>
            <a:prstGeom prst="rect">
              <a:avLst/>
            </a:prstGeom>
          </p:spPr>
          <p:txBody>
            <a:bodyPr wrap="none">
              <a:spAutoFit/>
            </a:bodyPr>
            <a:lstStyle/>
            <a:p>
              <a:pPr defTabSz="685800">
                <a:defRPr/>
              </a:pPr>
              <a:r>
                <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Staging Area subnet</a:t>
              </a:r>
            </a:p>
          </p:txBody>
        </p:sp>
        <p:sp>
          <p:nvSpPr>
            <p:cNvPr id="160" name="Rectangle 159">
              <a:extLst>
                <a:ext uri="{FF2B5EF4-FFF2-40B4-BE49-F238E27FC236}">
                  <a16:creationId xmlns:a16="http://schemas.microsoft.com/office/drawing/2014/main" id="{E524FCB1-F69C-C54E-BD91-874111AD6AEE}"/>
                </a:ext>
              </a:extLst>
            </p:cNvPr>
            <p:cNvSpPr/>
            <p:nvPr/>
          </p:nvSpPr>
          <p:spPr>
            <a:xfrm>
              <a:off x="8795742" y="2818360"/>
              <a:ext cx="1233571" cy="316491"/>
            </a:xfrm>
            <a:prstGeom prst="rect">
              <a:avLst/>
            </a:prstGeom>
          </p:spPr>
          <p:txBody>
            <a:bodyPr wrap="none">
              <a:spAutoFit/>
            </a:bodyPr>
            <a:lstStyle/>
            <a:p>
              <a:pPr defTabSz="685800">
                <a:defRPr/>
              </a:pPr>
              <a:r>
                <a:rPr lang="en-US" sz="82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Target subnet</a:t>
              </a:r>
            </a:p>
          </p:txBody>
        </p:sp>
        <p:cxnSp>
          <p:nvCxnSpPr>
            <p:cNvPr id="161" name="Straight Arrow Connector 160">
              <a:extLst>
                <a:ext uri="{FF2B5EF4-FFF2-40B4-BE49-F238E27FC236}">
                  <a16:creationId xmlns:a16="http://schemas.microsoft.com/office/drawing/2014/main" id="{94B0C5B2-E0DA-CE49-B8ED-257CB6D64E30}"/>
                </a:ext>
              </a:extLst>
            </p:cNvPr>
            <p:cNvCxnSpPr>
              <a:cxnSpLocks/>
            </p:cNvCxnSpPr>
            <p:nvPr/>
          </p:nvCxnSpPr>
          <p:spPr>
            <a:xfrm flipV="1">
              <a:off x="6155381" y="1858015"/>
              <a:ext cx="0" cy="900191"/>
            </a:xfrm>
            <a:prstGeom prst="straightConnector1">
              <a:avLst/>
            </a:prstGeom>
            <a:noFill/>
            <a:ln w="12700" cap="flat" cmpd="sng" algn="ctr">
              <a:solidFill>
                <a:srgbClr val="8FA7C4"/>
              </a:solidFill>
              <a:prstDash val="solid"/>
              <a:miter lim="800000"/>
              <a:headEnd type="none" w="med" len="sm"/>
              <a:tailEnd type="arrow" w="med" len="sm"/>
            </a:ln>
            <a:effectLst/>
          </p:spPr>
        </p:cxnSp>
        <p:sp>
          <p:nvSpPr>
            <p:cNvPr id="162" name="TextBox 161">
              <a:extLst>
                <a:ext uri="{FF2B5EF4-FFF2-40B4-BE49-F238E27FC236}">
                  <a16:creationId xmlns:a16="http://schemas.microsoft.com/office/drawing/2014/main" id="{E8690945-56E3-8041-B857-A29E1143BF7C}"/>
                </a:ext>
              </a:extLst>
            </p:cNvPr>
            <p:cNvSpPr txBox="1"/>
            <p:nvPr/>
          </p:nvSpPr>
          <p:spPr>
            <a:xfrm>
              <a:off x="1318428" y="4987422"/>
              <a:ext cx="530094" cy="433092"/>
            </a:xfrm>
            <a:prstGeom prst="rect">
              <a:avLst/>
            </a:prstGeom>
            <a:noFill/>
          </p:spPr>
          <p:txBody>
            <a:bodyPr wrap="square" rtlCol="0">
              <a:spAutoFit/>
            </a:bodyPr>
            <a:lstStyle/>
            <a:p>
              <a:pPr algn="ctr" defTabSz="685800">
                <a:defRPr/>
              </a:pPr>
              <a:r>
                <a:rPr lang="en-US" sz="675" kern="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Disks</a:t>
              </a:r>
            </a:p>
          </p:txBody>
        </p:sp>
        <p:pic>
          <p:nvPicPr>
            <p:cNvPr id="163" name="Picture 162">
              <a:extLst>
                <a:ext uri="{FF2B5EF4-FFF2-40B4-BE49-F238E27FC236}">
                  <a16:creationId xmlns:a16="http://schemas.microsoft.com/office/drawing/2014/main" id="{AB38772E-E4FD-AF46-A012-B16792F17DF6}"/>
                </a:ext>
              </a:extLst>
            </p:cNvPr>
            <p:cNvPicPr>
              <a:picLocks noChangeAspect="1"/>
            </p:cNvPicPr>
            <p:nvPr/>
          </p:nvPicPr>
          <p:blipFill>
            <a:blip r:embed="rId19"/>
            <a:stretch>
              <a:fillRect/>
            </a:stretch>
          </p:blipFill>
          <p:spPr>
            <a:xfrm>
              <a:off x="973552" y="2359857"/>
              <a:ext cx="335970" cy="335970"/>
            </a:xfrm>
            <a:prstGeom prst="rect">
              <a:avLst/>
            </a:prstGeom>
          </p:spPr>
        </p:pic>
        <p:pic>
          <p:nvPicPr>
            <p:cNvPr id="164" name="Graphic 163">
              <a:extLst>
                <a:ext uri="{FF2B5EF4-FFF2-40B4-BE49-F238E27FC236}">
                  <a16:creationId xmlns:a16="http://schemas.microsoft.com/office/drawing/2014/main" id="{F061C343-347F-0941-A100-C155D54B7FD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96385" y="2748759"/>
              <a:ext cx="330200" cy="330200"/>
            </a:xfrm>
            <a:prstGeom prst="rect">
              <a:avLst/>
            </a:prstGeom>
          </p:spPr>
        </p:pic>
        <p:pic>
          <p:nvPicPr>
            <p:cNvPr id="165" name="Graphic 164">
              <a:extLst>
                <a:ext uri="{FF2B5EF4-FFF2-40B4-BE49-F238E27FC236}">
                  <a16:creationId xmlns:a16="http://schemas.microsoft.com/office/drawing/2014/main" id="{324FCE36-030E-7646-909F-DEA2773D634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59118" y="2749770"/>
              <a:ext cx="330200" cy="330200"/>
            </a:xfrm>
            <a:prstGeom prst="rect">
              <a:avLst/>
            </a:prstGeom>
          </p:spPr>
        </p:pic>
      </p:grpSp>
    </p:spTree>
    <p:extLst>
      <p:ext uri="{BB962C8B-B14F-4D97-AF65-F5344CB8AC3E}">
        <p14:creationId xmlns:p14="http://schemas.microsoft.com/office/powerpoint/2010/main" val="50928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8EBA3-128D-41CC-AC38-E91B942861DB}"/>
              </a:ext>
            </a:extLst>
          </p:cNvPr>
          <p:cNvSpPr>
            <a:spLocks noGrp="1"/>
          </p:cNvSpPr>
          <p:nvPr>
            <p:ph type="title"/>
          </p:nvPr>
        </p:nvSpPr>
        <p:spPr/>
        <p:txBody>
          <a:bodyPr/>
          <a:lstStyle/>
          <a:p>
            <a:r>
              <a:rPr lang="en-US" dirty="0">
                <a:solidFill>
                  <a:srgbClr val="F0F0F0"/>
                </a:solidFill>
              </a:rPr>
              <a:t>Disaster Recovery options in AWS</a:t>
            </a:r>
          </a:p>
        </p:txBody>
      </p:sp>
      <p:sp>
        <p:nvSpPr>
          <p:cNvPr id="8" name="Arrow: Left-Right 7">
            <a:extLst>
              <a:ext uri="{FF2B5EF4-FFF2-40B4-BE49-F238E27FC236}">
                <a16:creationId xmlns:a16="http://schemas.microsoft.com/office/drawing/2014/main" id="{880B618C-9E0E-486A-A968-0E5F27B4583F}"/>
              </a:ext>
            </a:extLst>
          </p:cNvPr>
          <p:cNvSpPr/>
          <p:nvPr/>
        </p:nvSpPr>
        <p:spPr bwMode="auto">
          <a:xfrm>
            <a:off x="336352" y="2333625"/>
            <a:ext cx="8471297" cy="478296"/>
          </a:xfrm>
          <a:prstGeom prst="leftRightArrow">
            <a:avLst>
              <a:gd name="adj1" fmla="val 100000"/>
              <a:gd name="adj2" fmla="val 50000"/>
            </a:avLst>
          </a:prstGeom>
          <a:gradFill>
            <a:gsLst>
              <a:gs pos="37000">
                <a:srgbClr val="FFC000"/>
              </a:gs>
              <a:gs pos="0">
                <a:schemeClr val="accent2">
                  <a:lumMod val="40000"/>
                  <a:lumOff val="60000"/>
                </a:schemeClr>
              </a:gs>
              <a:gs pos="100000">
                <a:srgbClr val="FF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 name="Rectangle 8">
            <a:extLst>
              <a:ext uri="{FF2B5EF4-FFF2-40B4-BE49-F238E27FC236}">
                <a16:creationId xmlns:a16="http://schemas.microsoft.com/office/drawing/2014/main" id="{3F654D02-3048-480E-8EE4-0E6607822821}"/>
              </a:ext>
            </a:extLst>
          </p:cNvPr>
          <p:cNvSpPr/>
          <p:nvPr/>
        </p:nvSpPr>
        <p:spPr>
          <a:xfrm>
            <a:off x="426561" y="3514529"/>
            <a:ext cx="1611407"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Test/Dev Environments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Solutions: Amazon S3,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AWS Storage Gateway</a:t>
            </a:r>
            <a:endParaRPr kumimoji="0" lang="en-US" sz="105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0" name="Rectangle 9">
            <a:extLst>
              <a:ext uri="{FF2B5EF4-FFF2-40B4-BE49-F238E27FC236}">
                <a16:creationId xmlns:a16="http://schemas.microsoft.com/office/drawing/2014/main" id="{50AEDDBF-468B-4A68-854E-9C220859B95D}"/>
              </a:ext>
            </a:extLst>
          </p:cNvPr>
          <p:cNvSpPr/>
          <p:nvPr/>
        </p:nvSpPr>
        <p:spPr>
          <a:xfrm>
            <a:off x="2815403" y="3514528"/>
            <a:ext cx="1420246" cy="807913"/>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Production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Scale AWS resources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in response to a DR event</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1" name="Rectangle 10">
            <a:extLst>
              <a:ext uri="{FF2B5EF4-FFF2-40B4-BE49-F238E27FC236}">
                <a16:creationId xmlns:a16="http://schemas.microsoft.com/office/drawing/2014/main" id="{30F94FE1-85E9-418F-9A63-4740576B8C3F}"/>
              </a:ext>
            </a:extLst>
          </p:cNvPr>
          <p:cNvSpPr/>
          <p:nvPr/>
        </p:nvSpPr>
        <p:spPr>
          <a:xfrm>
            <a:off x="5145780" y="3538628"/>
            <a:ext cx="1420246"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Business critical workloads </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Core services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2" name="Rectangle 11">
            <a:extLst>
              <a:ext uri="{FF2B5EF4-FFF2-40B4-BE49-F238E27FC236}">
                <a16:creationId xmlns:a16="http://schemas.microsoft.com/office/drawing/2014/main" id="{B0E94817-9939-4EC6-B1B2-A7533DDFB946}"/>
              </a:ext>
            </a:extLst>
          </p:cNvPr>
          <p:cNvSpPr/>
          <p:nvPr/>
        </p:nvSpPr>
        <p:spPr>
          <a:xfrm>
            <a:off x="7343460" y="3538627"/>
            <a:ext cx="1598214" cy="969496"/>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Mission critical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Active/Active modes using at least two AWS regions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3" name="TextBox 12">
            <a:extLst>
              <a:ext uri="{FF2B5EF4-FFF2-40B4-BE49-F238E27FC236}">
                <a16:creationId xmlns:a16="http://schemas.microsoft.com/office/drawing/2014/main" id="{18EFD498-C52F-4621-924A-D67C87910258}"/>
              </a:ext>
            </a:extLst>
          </p:cNvPr>
          <p:cNvSpPr txBox="1"/>
          <p:nvPr/>
        </p:nvSpPr>
        <p:spPr>
          <a:xfrm>
            <a:off x="651741" y="2908102"/>
            <a:ext cx="96988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Hours</a:t>
            </a:r>
          </a:p>
        </p:txBody>
      </p:sp>
      <p:sp>
        <p:nvSpPr>
          <p:cNvPr id="14" name="TextBox 13">
            <a:extLst>
              <a:ext uri="{FF2B5EF4-FFF2-40B4-BE49-F238E27FC236}">
                <a16:creationId xmlns:a16="http://schemas.microsoft.com/office/drawing/2014/main" id="{54F00C34-E8B2-4BF4-992C-C8A616DC2984}"/>
              </a:ext>
            </a:extLst>
          </p:cNvPr>
          <p:cNvSpPr txBox="1"/>
          <p:nvPr/>
        </p:nvSpPr>
        <p:spPr>
          <a:xfrm>
            <a:off x="2959746" y="2908102"/>
            <a:ext cx="11371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Tens of Minutes</a:t>
            </a:r>
          </a:p>
        </p:txBody>
      </p:sp>
      <p:sp>
        <p:nvSpPr>
          <p:cNvPr id="15" name="TextBox 14">
            <a:extLst>
              <a:ext uri="{FF2B5EF4-FFF2-40B4-BE49-F238E27FC236}">
                <a16:creationId xmlns:a16="http://schemas.microsoft.com/office/drawing/2014/main" id="{0A25A89E-6C8D-418E-BC2E-A25175CD7FDE}"/>
              </a:ext>
            </a:extLst>
          </p:cNvPr>
          <p:cNvSpPr txBox="1"/>
          <p:nvPr/>
        </p:nvSpPr>
        <p:spPr>
          <a:xfrm>
            <a:off x="5435017" y="2908102"/>
            <a:ext cx="841771"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rPr>
              <a:t>Minutes</a:t>
            </a:r>
            <a:endPar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endParaRPr>
          </a:p>
        </p:txBody>
      </p:sp>
      <p:sp>
        <p:nvSpPr>
          <p:cNvPr id="16" name="TextBox 15">
            <a:extLst>
              <a:ext uri="{FF2B5EF4-FFF2-40B4-BE49-F238E27FC236}">
                <a16:creationId xmlns:a16="http://schemas.microsoft.com/office/drawing/2014/main" id="{FD8990BD-E3B6-482B-9CB4-2A5D5867C379}"/>
              </a:ext>
            </a:extLst>
          </p:cNvPr>
          <p:cNvSpPr txBox="1"/>
          <p:nvPr/>
        </p:nvSpPr>
        <p:spPr>
          <a:xfrm>
            <a:off x="7614906" y="2908102"/>
            <a:ext cx="8773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Real-time</a:t>
            </a:r>
          </a:p>
        </p:txBody>
      </p:sp>
      <p:sp>
        <p:nvSpPr>
          <p:cNvPr id="17" name="Shape 819">
            <a:extLst>
              <a:ext uri="{FF2B5EF4-FFF2-40B4-BE49-F238E27FC236}">
                <a16:creationId xmlns:a16="http://schemas.microsoft.com/office/drawing/2014/main" id="{DC5DC68A-E3CC-4D89-9208-06F054B79830}"/>
              </a:ext>
            </a:extLst>
          </p:cNvPr>
          <p:cNvSpPr/>
          <p:nvPr/>
        </p:nvSpPr>
        <p:spPr>
          <a:xfrm>
            <a:off x="382620" y="2457357"/>
            <a:ext cx="457244"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l"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Low</a:t>
            </a:r>
          </a:p>
        </p:txBody>
      </p:sp>
      <p:sp>
        <p:nvSpPr>
          <p:cNvPr id="18" name="Shape 819">
            <a:extLst>
              <a:ext uri="{FF2B5EF4-FFF2-40B4-BE49-F238E27FC236}">
                <a16:creationId xmlns:a16="http://schemas.microsoft.com/office/drawing/2014/main" id="{80AF2A76-BB4E-464C-85F8-488E58E2ABFE}"/>
              </a:ext>
            </a:extLst>
          </p:cNvPr>
          <p:cNvSpPr/>
          <p:nvPr/>
        </p:nvSpPr>
        <p:spPr>
          <a:xfrm>
            <a:off x="8258708" y="2457357"/>
            <a:ext cx="421675"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r"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High</a:t>
            </a:r>
          </a:p>
        </p:txBody>
      </p:sp>
      <p:cxnSp>
        <p:nvCxnSpPr>
          <p:cNvPr id="20" name="Straight Connector 19">
            <a:extLst>
              <a:ext uri="{FF2B5EF4-FFF2-40B4-BE49-F238E27FC236}">
                <a16:creationId xmlns:a16="http://schemas.microsoft.com/office/drawing/2014/main" id="{C0D9B0DA-C7BD-4B6F-9FE4-7E2FAF5A8222}"/>
              </a:ext>
            </a:extLst>
          </p:cNvPr>
          <p:cNvCxnSpPr/>
          <p:nvPr/>
        </p:nvCxnSpPr>
        <p:spPr>
          <a:xfrm flipV="1">
            <a:off x="1136685"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487BEE-6FE5-4C89-A914-8074BECB6D25}"/>
              </a:ext>
            </a:extLst>
          </p:cNvPr>
          <p:cNvCxnSpPr/>
          <p:nvPr/>
        </p:nvCxnSpPr>
        <p:spPr>
          <a:xfrm flipV="1">
            <a:off x="352832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C94521-51BF-4DA4-8E8B-C7F9376B9E72}"/>
              </a:ext>
            </a:extLst>
          </p:cNvPr>
          <p:cNvCxnSpPr/>
          <p:nvPr/>
        </p:nvCxnSpPr>
        <p:spPr>
          <a:xfrm flipV="1">
            <a:off x="585590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45974A-02C4-4FCD-8004-574490DEAC32}"/>
              </a:ext>
            </a:extLst>
          </p:cNvPr>
          <p:cNvCxnSpPr/>
          <p:nvPr/>
        </p:nvCxnSpPr>
        <p:spPr>
          <a:xfrm flipV="1">
            <a:off x="805358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5837D0D-BCC6-42FE-8FD8-C55B6635DD56}"/>
              </a:ext>
            </a:extLst>
          </p:cNvPr>
          <p:cNvSpPr txBox="1"/>
          <p:nvPr/>
        </p:nvSpPr>
        <p:spPr>
          <a:xfrm>
            <a:off x="443776" y="1764957"/>
            <a:ext cx="1385818"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Backup &amp; Restore</a:t>
            </a:r>
          </a:p>
        </p:txBody>
      </p:sp>
      <p:sp>
        <p:nvSpPr>
          <p:cNvPr id="25" name="TextBox 24">
            <a:extLst>
              <a:ext uri="{FF2B5EF4-FFF2-40B4-BE49-F238E27FC236}">
                <a16:creationId xmlns:a16="http://schemas.microsoft.com/office/drawing/2014/main" id="{F710F5F5-424B-4109-A022-271F37C3C7E4}"/>
              </a:ext>
            </a:extLst>
          </p:cNvPr>
          <p:cNvSpPr txBox="1"/>
          <p:nvPr/>
        </p:nvSpPr>
        <p:spPr>
          <a:xfrm>
            <a:off x="2715916" y="1764957"/>
            <a:ext cx="1624814"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Pilot light</a:t>
            </a:r>
          </a:p>
        </p:txBody>
      </p:sp>
      <p:sp>
        <p:nvSpPr>
          <p:cNvPr id="26" name="TextBox 25">
            <a:extLst>
              <a:ext uri="{FF2B5EF4-FFF2-40B4-BE49-F238E27FC236}">
                <a16:creationId xmlns:a16="http://schemas.microsoft.com/office/drawing/2014/main" id="{7DCD57C7-0436-441E-A138-C1D07A7C9AB5}"/>
              </a:ext>
            </a:extLst>
          </p:cNvPr>
          <p:cNvSpPr txBox="1"/>
          <p:nvPr/>
        </p:nvSpPr>
        <p:spPr>
          <a:xfrm>
            <a:off x="5254523" y="1591833"/>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Warm standby </a:t>
            </a:r>
            <a:b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b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in AWS</a:t>
            </a:r>
          </a:p>
        </p:txBody>
      </p:sp>
      <p:sp>
        <p:nvSpPr>
          <p:cNvPr id="32" name="TextBox 31">
            <a:extLst>
              <a:ext uri="{FF2B5EF4-FFF2-40B4-BE49-F238E27FC236}">
                <a16:creationId xmlns:a16="http://schemas.microsoft.com/office/drawing/2014/main" id="{50828B9C-B993-494D-983A-C100CADAF7BD}"/>
              </a:ext>
            </a:extLst>
          </p:cNvPr>
          <p:cNvSpPr txBox="1"/>
          <p:nvPr/>
        </p:nvSpPr>
        <p:spPr>
          <a:xfrm>
            <a:off x="7453811" y="1613890"/>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Hot standby</a:t>
            </a:r>
          </a:p>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(with multi-site)</a:t>
            </a:r>
          </a:p>
        </p:txBody>
      </p:sp>
      <p:sp>
        <p:nvSpPr>
          <p:cNvPr id="27" name="Rectangle 26"/>
          <p:cNvSpPr/>
          <p:nvPr/>
        </p:nvSpPr>
        <p:spPr>
          <a:xfrm>
            <a:off x="2334789" y="1309011"/>
            <a:ext cx="6655670" cy="3255494"/>
          </a:xfrm>
          <a:prstGeom prst="rect">
            <a:avLst/>
          </a:prstGeom>
          <a:solidFill>
            <a:srgbClr val="253241">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4277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000" dirty="0"/>
              <a:t>Backup &amp; Restore</a:t>
            </a:r>
          </a:p>
        </p:txBody>
      </p:sp>
      <p:sp>
        <p:nvSpPr>
          <p:cNvPr id="7" name="Rectangle 6"/>
          <p:cNvSpPr/>
          <p:nvPr/>
        </p:nvSpPr>
        <p:spPr>
          <a:xfrm>
            <a:off x="3280811" y="1302766"/>
            <a:ext cx="5963352" cy="2746906"/>
          </a:xfrm>
          <a:prstGeom prst="rect">
            <a:avLst/>
          </a:prstGeom>
        </p:spPr>
        <p:txBody>
          <a:bodyPr wrap="square">
            <a:spAutoFit/>
          </a:bodyPr>
          <a:lstStyle/>
          <a:p>
            <a:pPr marL="285750" indent="-285750">
              <a:spcAft>
                <a:spcPts val="1200"/>
              </a:spcAft>
              <a:buFont typeface="Wingdings" panose="05000000000000000000" pitchFamily="2" charset="2"/>
              <a:buChar char="§"/>
            </a:pPr>
            <a:r>
              <a:rPr lang="en-US" sz="1750" dirty="0">
                <a:solidFill>
                  <a:schemeClr val="bg1"/>
                </a:solidFill>
                <a:latin typeface="Arial" panose="020B0604020202020204" pitchFamily="34" charset="0"/>
                <a:cs typeface="Arial" panose="020B0604020202020204" pitchFamily="34" charset="0"/>
              </a:rPr>
              <a:t>Suitable for:</a:t>
            </a:r>
          </a:p>
          <a:p>
            <a:pPr marL="685800" lvl="5" indent="-285750">
              <a:spcAft>
                <a:spcPts val="1200"/>
              </a:spcAft>
              <a:buFont typeface="Arial" panose="020B0604020202020204" pitchFamily="34" charset="0"/>
              <a:buChar char="‒"/>
              <a:tabLst>
                <a:tab pos="627063" algn="l"/>
              </a:tabLst>
            </a:pPr>
            <a:r>
              <a:rPr lang="en-US" sz="1750" dirty="0">
                <a:solidFill>
                  <a:schemeClr val="bg1"/>
                </a:solidFill>
                <a:latin typeface="Arial" panose="020B0604020202020204" pitchFamily="34" charset="0"/>
                <a:cs typeface="Arial" panose="020B0604020202020204" pitchFamily="34" charset="0"/>
              </a:rPr>
              <a:t>Services that can sustain longer recovery times</a:t>
            </a:r>
          </a:p>
          <a:p>
            <a:pPr marL="685800" lvl="5" indent="-285750">
              <a:spcAft>
                <a:spcPts val="1200"/>
              </a:spcAft>
              <a:buFont typeface="Arial" panose="020B0604020202020204" pitchFamily="34" charset="0"/>
              <a:buChar char="‒"/>
              <a:tabLst>
                <a:tab pos="627063" algn="l"/>
              </a:tabLst>
            </a:pPr>
            <a:r>
              <a:rPr lang="en-US" sz="1750" dirty="0">
                <a:solidFill>
                  <a:schemeClr val="bg1"/>
                </a:solidFill>
                <a:latin typeface="Arial" panose="020B0604020202020204" pitchFamily="34" charset="0"/>
                <a:cs typeface="Arial" panose="020B0604020202020204" pitchFamily="34" charset="0"/>
              </a:rPr>
              <a:t>Lower priority use cases</a:t>
            </a:r>
          </a:p>
          <a:p>
            <a:pPr marL="285750" lvl="1" indent="-285750">
              <a:spcAft>
                <a:spcPts val="1200"/>
              </a:spcAft>
              <a:buFont typeface="Wingdings" panose="05000000000000000000" pitchFamily="2" charset="2"/>
              <a:buChar char="§"/>
            </a:pPr>
            <a:r>
              <a:rPr lang="en-US" sz="1750" dirty="0">
                <a:solidFill>
                  <a:schemeClr val="bg1"/>
                </a:solidFill>
                <a:latin typeface="Arial" panose="020B0604020202020204" pitchFamily="34" charset="0"/>
                <a:cs typeface="Arial" panose="020B0604020202020204" pitchFamily="34" charset="0"/>
              </a:rPr>
              <a:t>Point-in-time copy of data (user, configuration, and code)</a:t>
            </a:r>
          </a:p>
          <a:p>
            <a:pPr marL="285750" lvl="1" indent="-285750">
              <a:spcAft>
                <a:spcPts val="1200"/>
              </a:spcAft>
              <a:buFont typeface="Wingdings" panose="05000000000000000000" pitchFamily="2" charset="2"/>
              <a:buChar char="§"/>
            </a:pPr>
            <a:r>
              <a:rPr lang="en-US" sz="1750" dirty="0">
                <a:solidFill>
                  <a:schemeClr val="bg1"/>
                </a:solidFill>
                <a:latin typeface="Arial" panose="020B0604020202020204" pitchFamily="34" charset="0"/>
                <a:cs typeface="Arial" panose="020B0604020202020204" pitchFamily="34" charset="0"/>
              </a:rPr>
              <a:t>Infrastructure restored with backed up data</a:t>
            </a:r>
          </a:p>
          <a:p>
            <a:pPr marL="285750" lvl="1" indent="-285750">
              <a:spcAft>
                <a:spcPts val="1200"/>
              </a:spcAft>
              <a:buFont typeface="Wingdings" panose="05000000000000000000" pitchFamily="2" charset="2"/>
              <a:buChar char="§"/>
            </a:pPr>
            <a:r>
              <a:rPr lang="en-US" sz="1750" dirty="0">
                <a:solidFill>
                  <a:schemeClr val="bg1"/>
                </a:solidFill>
                <a:latin typeface="Arial" panose="020B0604020202020204" pitchFamily="34" charset="0"/>
                <a:cs typeface="Arial" panose="020B0604020202020204" pitchFamily="34" charset="0"/>
              </a:rPr>
              <a:t>Leverage existing backup infrastructure</a:t>
            </a:r>
          </a:p>
        </p:txBody>
      </p:sp>
      <p:pic>
        <p:nvPicPr>
          <p:cNvPr id="4" name="Picture 3">
            <a:extLst>
              <a:ext uri="{FF2B5EF4-FFF2-40B4-BE49-F238E27FC236}">
                <a16:creationId xmlns:a16="http://schemas.microsoft.com/office/drawing/2014/main" id="{BF2977E4-3AC7-5E48-BDB2-5DFEF3759C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896" y="1332412"/>
            <a:ext cx="2674620" cy="2674620"/>
          </a:xfrm>
          <a:prstGeom prst="rect">
            <a:avLst/>
          </a:prstGeom>
        </p:spPr>
      </p:pic>
    </p:spTree>
    <p:extLst>
      <p:ext uri="{BB962C8B-B14F-4D97-AF65-F5344CB8AC3E}">
        <p14:creationId xmlns:p14="http://schemas.microsoft.com/office/powerpoint/2010/main" val="176525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Gateway Family</a:t>
            </a:r>
          </a:p>
        </p:txBody>
      </p:sp>
      <p:sp>
        <p:nvSpPr>
          <p:cNvPr id="3" name="TextBox 2">
            <a:extLst>
              <a:ext uri="{FF2B5EF4-FFF2-40B4-BE49-F238E27FC236}">
                <a16:creationId xmlns:a16="http://schemas.microsoft.com/office/drawing/2014/main" id="{C445D311-34EB-4BB3-BAC9-33CD3A3E63E7}"/>
              </a:ext>
            </a:extLst>
          </p:cNvPr>
          <p:cNvSpPr txBox="1"/>
          <p:nvPr/>
        </p:nvSpPr>
        <p:spPr>
          <a:xfrm>
            <a:off x="486959" y="2151699"/>
            <a:ext cx="1874078" cy="530915"/>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Amazon S3 File Gateway</a:t>
            </a:r>
          </a:p>
        </p:txBody>
      </p:sp>
      <p:sp>
        <p:nvSpPr>
          <p:cNvPr id="4" name="TextBox 3">
            <a:extLst>
              <a:ext uri="{FF2B5EF4-FFF2-40B4-BE49-F238E27FC236}">
                <a16:creationId xmlns:a16="http://schemas.microsoft.com/office/drawing/2014/main" id="{138D27DA-583C-4583-B891-A8CBAAADDBDF}"/>
              </a:ext>
            </a:extLst>
          </p:cNvPr>
          <p:cNvSpPr txBox="1"/>
          <p:nvPr/>
        </p:nvSpPr>
        <p:spPr>
          <a:xfrm>
            <a:off x="6831943" y="2119905"/>
            <a:ext cx="2006173" cy="300082"/>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Volume Gateway</a:t>
            </a:r>
          </a:p>
        </p:txBody>
      </p:sp>
      <p:sp>
        <p:nvSpPr>
          <p:cNvPr id="5" name="TextBox 4">
            <a:extLst>
              <a:ext uri="{FF2B5EF4-FFF2-40B4-BE49-F238E27FC236}">
                <a16:creationId xmlns:a16="http://schemas.microsoft.com/office/drawing/2014/main" id="{8E1C689A-59F3-44C0-B13A-53A25C0F347F}"/>
              </a:ext>
            </a:extLst>
          </p:cNvPr>
          <p:cNvSpPr txBox="1"/>
          <p:nvPr/>
        </p:nvSpPr>
        <p:spPr>
          <a:xfrm>
            <a:off x="4743739" y="2119905"/>
            <a:ext cx="1874078" cy="300082"/>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Tape Gateway</a:t>
            </a:r>
          </a:p>
        </p:txBody>
      </p:sp>
      <p:sp>
        <p:nvSpPr>
          <p:cNvPr id="6" name="Rectangle 5">
            <a:extLst>
              <a:ext uri="{FF2B5EF4-FFF2-40B4-BE49-F238E27FC236}">
                <a16:creationId xmlns:a16="http://schemas.microsoft.com/office/drawing/2014/main" id="{6BE0756F-609F-44DA-AAF6-476AA7A40F21}"/>
              </a:ext>
            </a:extLst>
          </p:cNvPr>
          <p:cNvSpPr/>
          <p:nvPr/>
        </p:nvSpPr>
        <p:spPr>
          <a:xfrm>
            <a:off x="435235" y="3075106"/>
            <a:ext cx="1874078" cy="1028700"/>
          </a:xfrm>
          <a:prstGeom prst="rect">
            <a:avLst/>
          </a:prstGeom>
          <a:noFill/>
          <a:ln w="9525" cap="flat" cmpd="sng" algn="ctr">
            <a:solidFill>
              <a:srgbClr val="FFFFFF">
                <a:lumMod val="50000"/>
              </a:srgbClr>
            </a:solidFill>
            <a:prstDash val="solid"/>
          </a:ln>
          <a:effectLst/>
        </p:spPr>
        <p:txBody>
          <a:bodyPr lIns="68580" tIns="68580" rIns="68580" bIns="68580" rtlCol="0" anchor="ctr" anchorCtr="0"/>
          <a:lstStyle/>
          <a:p>
            <a:pPr algn="ctr" defTabSz="342865">
              <a:defRPr/>
            </a:pPr>
            <a:r>
              <a:rPr lang="en-US" sz="1000" kern="0" dirty="0">
                <a:solidFill>
                  <a:srgbClr val="FFFFFF"/>
                </a:solidFill>
                <a:latin typeface="Amazon Ember"/>
              </a:rPr>
              <a:t>Native file access to Amazon S3 for backups, archives, and ingest for data lakes</a:t>
            </a:r>
          </a:p>
        </p:txBody>
      </p:sp>
      <p:sp>
        <p:nvSpPr>
          <p:cNvPr id="7" name="Rectangle 6">
            <a:extLst>
              <a:ext uri="{FF2B5EF4-FFF2-40B4-BE49-F238E27FC236}">
                <a16:creationId xmlns:a16="http://schemas.microsoft.com/office/drawing/2014/main" id="{270BDC52-476F-4A97-9849-C3E6DBD7F0B7}"/>
              </a:ext>
            </a:extLst>
          </p:cNvPr>
          <p:cNvSpPr/>
          <p:nvPr/>
        </p:nvSpPr>
        <p:spPr>
          <a:xfrm>
            <a:off x="6897991" y="3061292"/>
            <a:ext cx="1874078" cy="1028700"/>
          </a:xfrm>
          <a:prstGeom prst="rect">
            <a:avLst/>
          </a:prstGeom>
          <a:noFill/>
          <a:ln w="9525" cap="flat" cmpd="sng" algn="ctr">
            <a:solidFill>
              <a:srgbClr val="FFFFFF">
                <a:lumMod val="50000"/>
              </a:srgbClr>
            </a:solidFill>
            <a:prstDash val="solid"/>
          </a:ln>
          <a:effectLst/>
        </p:spPr>
        <p:txBody>
          <a:bodyPr lIns="68580" tIns="68580" rIns="68580" bIns="68580" rtlCol="0" anchor="ctr" anchorCtr="0"/>
          <a:lstStyle/>
          <a:p>
            <a:pPr algn="ctr" defTabSz="342865">
              <a:defRPr/>
            </a:pPr>
            <a:r>
              <a:rPr lang="en-US" sz="1000" kern="0" dirty="0">
                <a:solidFill>
                  <a:srgbClr val="FFFFFF"/>
                </a:solidFill>
                <a:latin typeface="Amazon Ember"/>
              </a:rPr>
              <a:t>Block storage volumes with EBS snapshots, AWS Backup integration, and cloud recovery</a:t>
            </a:r>
          </a:p>
        </p:txBody>
      </p:sp>
      <p:sp>
        <p:nvSpPr>
          <p:cNvPr id="8" name="Rectangle 7">
            <a:extLst>
              <a:ext uri="{FF2B5EF4-FFF2-40B4-BE49-F238E27FC236}">
                <a16:creationId xmlns:a16="http://schemas.microsoft.com/office/drawing/2014/main" id="{2B78688B-0000-4E40-87EF-0ACD1A04EBC3}"/>
              </a:ext>
            </a:extLst>
          </p:cNvPr>
          <p:cNvSpPr/>
          <p:nvPr/>
        </p:nvSpPr>
        <p:spPr>
          <a:xfrm>
            <a:off x="4743739" y="3079920"/>
            <a:ext cx="1874078" cy="1028700"/>
          </a:xfrm>
          <a:prstGeom prst="rect">
            <a:avLst/>
          </a:prstGeom>
          <a:noFill/>
          <a:ln w="9525" cap="flat" cmpd="sng" algn="ctr">
            <a:solidFill>
              <a:srgbClr val="FFFFFF">
                <a:lumMod val="50000"/>
              </a:srgbClr>
            </a:solidFill>
            <a:prstDash val="solid"/>
          </a:ln>
          <a:effectLst/>
        </p:spPr>
        <p:txBody>
          <a:bodyPr lIns="68580" tIns="68580" rIns="68580" bIns="68580" rtlCol="0" anchor="ctr" anchorCtr="0"/>
          <a:lstStyle/>
          <a:p>
            <a:pPr algn="ctr" defTabSz="342865">
              <a:defRPr/>
            </a:pPr>
            <a:r>
              <a:rPr lang="en-US" sz="1000" kern="0" dirty="0">
                <a:solidFill>
                  <a:srgbClr val="FFFFFF"/>
                </a:solidFill>
                <a:latin typeface="Amazon Ember"/>
              </a:rPr>
              <a:t>Replace physical tape infrastructure leveraging Amazon S3 archive tiers for long-term retention</a:t>
            </a:r>
          </a:p>
        </p:txBody>
      </p:sp>
      <p:pic>
        <p:nvPicPr>
          <p:cNvPr id="9" name="Picture 8">
            <a:extLst>
              <a:ext uri="{FF2B5EF4-FFF2-40B4-BE49-F238E27FC236}">
                <a16:creationId xmlns:a16="http://schemas.microsoft.com/office/drawing/2014/main" id="{9E44B71D-D1A2-6F44-8430-DE41765E6CD0}"/>
              </a:ext>
            </a:extLst>
          </p:cNvPr>
          <p:cNvPicPr>
            <a:picLocks noChangeAspect="1"/>
          </p:cNvPicPr>
          <p:nvPr/>
        </p:nvPicPr>
        <p:blipFill>
          <a:blip r:embed="rId3"/>
          <a:stretch>
            <a:fillRect/>
          </a:stretch>
        </p:blipFill>
        <p:spPr>
          <a:xfrm>
            <a:off x="7526334" y="1051012"/>
            <a:ext cx="617389" cy="617389"/>
          </a:xfrm>
          <a:prstGeom prst="rect">
            <a:avLst/>
          </a:prstGeom>
        </p:spPr>
      </p:pic>
      <p:pic>
        <p:nvPicPr>
          <p:cNvPr id="10" name="Picture 9">
            <a:extLst>
              <a:ext uri="{FF2B5EF4-FFF2-40B4-BE49-F238E27FC236}">
                <a16:creationId xmlns:a16="http://schemas.microsoft.com/office/drawing/2014/main" id="{75144A65-7A75-C742-A1AA-55567AA38932}"/>
              </a:ext>
            </a:extLst>
          </p:cNvPr>
          <p:cNvPicPr>
            <a:picLocks noChangeAspect="1"/>
          </p:cNvPicPr>
          <p:nvPr/>
        </p:nvPicPr>
        <p:blipFill>
          <a:blip r:embed="rId4"/>
          <a:stretch>
            <a:fillRect/>
          </a:stretch>
        </p:blipFill>
        <p:spPr>
          <a:xfrm>
            <a:off x="5372082" y="1084042"/>
            <a:ext cx="617389" cy="617389"/>
          </a:xfrm>
          <a:prstGeom prst="rect">
            <a:avLst/>
          </a:prstGeom>
        </p:spPr>
      </p:pic>
      <p:sp>
        <p:nvSpPr>
          <p:cNvPr id="11" name="TextBox 10">
            <a:extLst>
              <a:ext uri="{FF2B5EF4-FFF2-40B4-BE49-F238E27FC236}">
                <a16:creationId xmlns:a16="http://schemas.microsoft.com/office/drawing/2014/main" id="{4C766FA7-31DE-2046-9758-B00E3278063B}"/>
              </a:ext>
            </a:extLst>
          </p:cNvPr>
          <p:cNvSpPr txBox="1"/>
          <p:nvPr/>
        </p:nvSpPr>
        <p:spPr>
          <a:xfrm>
            <a:off x="2589487" y="2154529"/>
            <a:ext cx="1874078" cy="530915"/>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Amazon FSx File Gateway</a:t>
            </a:r>
          </a:p>
        </p:txBody>
      </p:sp>
      <p:sp>
        <p:nvSpPr>
          <p:cNvPr id="12" name="Rectangle 11">
            <a:extLst>
              <a:ext uri="{FF2B5EF4-FFF2-40B4-BE49-F238E27FC236}">
                <a16:creationId xmlns:a16="http://schemas.microsoft.com/office/drawing/2014/main" id="{F34879CE-1608-9D49-AE27-730C76C04849}"/>
              </a:ext>
            </a:extLst>
          </p:cNvPr>
          <p:cNvSpPr/>
          <p:nvPr/>
        </p:nvSpPr>
        <p:spPr>
          <a:xfrm>
            <a:off x="2589487" y="3079920"/>
            <a:ext cx="1874078" cy="1028700"/>
          </a:xfrm>
          <a:prstGeom prst="rect">
            <a:avLst/>
          </a:prstGeom>
          <a:noFill/>
          <a:ln w="9525" cap="flat" cmpd="sng" algn="ctr">
            <a:solidFill>
              <a:srgbClr val="FFFFFF">
                <a:lumMod val="50000"/>
              </a:srgbClr>
            </a:solidFill>
            <a:prstDash val="solid"/>
          </a:ln>
          <a:effectLst/>
        </p:spPr>
        <p:txBody>
          <a:bodyPr lIns="68580" tIns="68580" rIns="68580" bIns="68580" rtlCol="0" anchor="ctr" anchorCtr="0"/>
          <a:lstStyle/>
          <a:p>
            <a:pPr algn="ctr" defTabSz="342865">
              <a:defRPr/>
            </a:pPr>
            <a:r>
              <a:rPr lang="en-US" sz="1000" kern="0" dirty="0">
                <a:solidFill>
                  <a:srgbClr val="FFFFFF"/>
                </a:solidFill>
                <a:latin typeface="Amazon Ember"/>
              </a:rPr>
              <a:t>Native access to Amazon </a:t>
            </a:r>
            <a:r>
              <a:rPr lang="en-US" sz="1000" kern="0" dirty="0" err="1">
                <a:solidFill>
                  <a:srgbClr val="FFFFFF"/>
                </a:solidFill>
                <a:latin typeface="Amazon Ember"/>
              </a:rPr>
              <a:t>FSx</a:t>
            </a:r>
            <a:r>
              <a:rPr lang="en-US" sz="1000" kern="0" dirty="0">
                <a:solidFill>
                  <a:srgbClr val="FFFFFF"/>
                </a:solidFill>
                <a:latin typeface="Amazon Ember"/>
              </a:rPr>
              <a:t> for on-premises group file shares and home directories</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827" y="1084042"/>
            <a:ext cx="642895" cy="67516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0584" y="1051011"/>
            <a:ext cx="626718" cy="708195"/>
          </a:xfrm>
          <a:prstGeom prst="rect">
            <a:avLst/>
          </a:prstGeom>
        </p:spPr>
      </p:pic>
    </p:spTree>
    <p:extLst>
      <p:ext uri="{BB962C8B-B14F-4D97-AF65-F5344CB8AC3E}">
        <p14:creationId xmlns:p14="http://schemas.microsoft.com/office/powerpoint/2010/main" val="370754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14A03-16A9-F643-B785-825A210D78AF}"/>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B09B7F34-3584-9A4F-A6BD-F308D78C4FFF}"/>
              </a:ext>
            </a:extLst>
          </p:cNvPr>
          <p:cNvSpPr>
            <a:spLocks noGrp="1"/>
          </p:cNvSpPr>
          <p:nvPr>
            <p:ph type="body" sz="quarter" idx="10"/>
          </p:nvPr>
        </p:nvSpPr>
        <p:spPr/>
        <p:txBody>
          <a:bodyPr/>
          <a:lstStyle/>
          <a:p>
            <a:endParaRPr lang="en-US"/>
          </a:p>
        </p:txBody>
      </p:sp>
      <p:sp>
        <p:nvSpPr>
          <p:cNvPr id="5" name="TextBox 4"/>
          <p:cNvSpPr txBox="1"/>
          <p:nvPr/>
        </p:nvSpPr>
        <p:spPr>
          <a:xfrm>
            <a:off x="395825" y="4800600"/>
            <a:ext cx="3975008" cy="200055"/>
          </a:xfrm>
          <a:prstGeom prst="rect">
            <a:avLst/>
          </a:prstGeom>
          <a:solidFill>
            <a:srgbClr val="0E2836"/>
          </a:solidFill>
        </p:spPr>
        <p:txBody>
          <a:bodyPr wrap="square" rtlCol="0">
            <a:spAutoFit/>
          </a:bodyPr>
          <a:lstStyle/>
          <a:p>
            <a:r>
              <a:rPr lang="en-US" sz="700" dirty="0">
                <a:solidFill>
                  <a:schemeClr val="bg1"/>
                </a:solidFill>
              </a:rPr>
              <a:t>© 2020, Amazon Web Services, Inc. or its Affiliates. All rights reserved. Amazon Confidential</a:t>
            </a:r>
          </a:p>
        </p:txBody>
      </p:sp>
    </p:spTree>
    <p:extLst>
      <p:ext uri="{BB962C8B-B14F-4D97-AF65-F5344CB8AC3E}">
        <p14:creationId xmlns:p14="http://schemas.microsoft.com/office/powerpoint/2010/main" val="172675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94FD-D69F-8244-863D-E0B86845130E}"/>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3C24C206-2E49-0D4A-9401-82295B1E3EB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3374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2899" y="114936"/>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40" b="1" i="0" kern="1200">
                <a:solidFill>
                  <a:schemeClr val="bg1"/>
                </a:solidFill>
                <a:latin typeface="Amazon Ember Regular" charset="0"/>
                <a:ea typeface="+mj-ea"/>
                <a:cs typeface="Amazon Ember Regular" charset="0"/>
              </a:defRPr>
            </a:lvl1pPr>
          </a:lstStyle>
          <a:p>
            <a:pPr defTabSz="457200">
              <a:defRPr/>
            </a:pPr>
            <a:r>
              <a:rPr lang="en-US" sz="2400">
                <a:solidFill>
                  <a:srgbClr val="FFFFFF"/>
                </a:solidFill>
              </a:rPr>
              <a:t>Multi-AZ for high availability (HA)</a:t>
            </a:r>
            <a:endParaRPr lang="en-US" sz="2400" dirty="0">
              <a:solidFill>
                <a:srgbClr val="FFFFFF"/>
              </a:solidFill>
            </a:endParaRPr>
          </a:p>
        </p:txBody>
      </p:sp>
      <p:sp>
        <p:nvSpPr>
          <p:cNvPr id="55" name="Rectangle 54">
            <a:extLst>
              <a:ext uri="{FF2B5EF4-FFF2-40B4-BE49-F238E27FC236}">
                <a16:creationId xmlns:a16="http://schemas.microsoft.com/office/drawing/2014/main" id="{9874484F-175F-274C-8B83-DF21C4A75630}"/>
              </a:ext>
            </a:extLst>
          </p:cNvPr>
          <p:cNvSpPr/>
          <p:nvPr/>
        </p:nvSpPr>
        <p:spPr>
          <a:xfrm>
            <a:off x="655320" y="1625894"/>
            <a:ext cx="6756863" cy="2694078"/>
          </a:xfrm>
          <a:prstGeom prst="rect">
            <a:avLst/>
          </a:prstGeom>
          <a:noFill/>
          <a:ln w="19050" cap="flat" cmpd="sng" algn="ctr">
            <a:solidFill>
              <a:srgbClr val="1D8900"/>
            </a:solidFill>
            <a:prstDash val="solid"/>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378">
              <a:defRPr/>
            </a:pPr>
            <a:endParaRPr lang="en-US" sz="1400" kern="0" dirty="0">
              <a:ln w="0"/>
              <a:solidFill>
                <a:srgbClr val="4472C4"/>
              </a:solidFill>
              <a:latin typeface="Arial"/>
            </a:endParaRPr>
          </a:p>
        </p:txBody>
      </p:sp>
      <p:sp>
        <p:nvSpPr>
          <p:cNvPr id="56" name="Rectangle 55">
            <a:extLst>
              <a:ext uri="{FF2B5EF4-FFF2-40B4-BE49-F238E27FC236}">
                <a16:creationId xmlns:a16="http://schemas.microsoft.com/office/drawing/2014/main" id="{BE19D227-77AD-D541-9CF5-1F3695F4DCE1}"/>
              </a:ext>
            </a:extLst>
          </p:cNvPr>
          <p:cNvSpPr/>
          <p:nvPr/>
        </p:nvSpPr>
        <p:spPr>
          <a:xfrm>
            <a:off x="538588" y="1005980"/>
            <a:ext cx="8544453" cy="3453760"/>
          </a:xfrm>
          <a:prstGeom prst="rect">
            <a:avLst/>
          </a:prstGeom>
          <a:noFill/>
          <a:ln w="19050" cap="flat" cmpd="sng" algn="ctr">
            <a:solidFill>
              <a:srgbClr val="FFFFFF"/>
            </a:solidFill>
            <a:prstDash val="solid"/>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378">
              <a:defRPr/>
            </a:pPr>
            <a:endParaRPr lang="en-US" sz="1400" kern="0" dirty="0">
              <a:solidFill>
                <a:srgbClr val="002D43"/>
              </a:solidFill>
              <a:latin typeface="Arial"/>
            </a:endParaRPr>
          </a:p>
        </p:txBody>
      </p:sp>
      <p:sp>
        <p:nvSpPr>
          <p:cNvPr id="57" name="Rectangle 56">
            <a:extLst>
              <a:ext uri="{FF2B5EF4-FFF2-40B4-BE49-F238E27FC236}">
                <a16:creationId xmlns:a16="http://schemas.microsoft.com/office/drawing/2014/main" id="{8A8E5628-3DB8-8443-993C-DAC40FACF5C7}"/>
              </a:ext>
            </a:extLst>
          </p:cNvPr>
          <p:cNvSpPr/>
          <p:nvPr/>
        </p:nvSpPr>
        <p:spPr>
          <a:xfrm>
            <a:off x="856933" y="1181058"/>
            <a:ext cx="1556995" cy="3052972"/>
          </a:xfrm>
          <a:prstGeom prst="rect">
            <a:avLst/>
          </a:prstGeom>
          <a:noFill/>
          <a:ln w="19050" cap="flat" cmpd="sng" algn="ctr">
            <a:solidFill>
              <a:srgbClr val="007DBC"/>
            </a:solidFill>
            <a:prstDash val="dash"/>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14378">
              <a:defRPr/>
            </a:pPr>
            <a:r>
              <a:rPr lang="en-US" sz="1250" kern="0" dirty="0">
                <a:solidFill>
                  <a:srgbClr val="FFFFFF"/>
                </a:solidFill>
                <a:latin typeface="Arial"/>
              </a:rPr>
              <a:t>Availability Zone A</a:t>
            </a:r>
          </a:p>
        </p:txBody>
      </p:sp>
      <p:sp>
        <p:nvSpPr>
          <p:cNvPr id="58" name="Rectangle 57">
            <a:extLst>
              <a:ext uri="{FF2B5EF4-FFF2-40B4-BE49-F238E27FC236}">
                <a16:creationId xmlns:a16="http://schemas.microsoft.com/office/drawing/2014/main" id="{E959DDED-EEA3-8B4A-B8C7-9F30DBD0BA10}"/>
              </a:ext>
            </a:extLst>
          </p:cNvPr>
          <p:cNvSpPr/>
          <p:nvPr/>
        </p:nvSpPr>
        <p:spPr>
          <a:xfrm>
            <a:off x="3837996" y="1181058"/>
            <a:ext cx="1556995" cy="3052972"/>
          </a:xfrm>
          <a:prstGeom prst="rect">
            <a:avLst/>
          </a:prstGeom>
          <a:noFill/>
          <a:ln w="19050" cap="flat" cmpd="sng" algn="ctr">
            <a:solidFill>
              <a:srgbClr val="007DBC"/>
            </a:solidFill>
            <a:prstDash val="dash"/>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14378">
              <a:defRPr/>
            </a:pPr>
            <a:r>
              <a:rPr lang="en-US" sz="1250" kern="0" dirty="0">
                <a:solidFill>
                  <a:srgbClr val="FFFFFF"/>
                </a:solidFill>
                <a:latin typeface="Arial"/>
              </a:rPr>
              <a:t>Availability Zone B</a:t>
            </a:r>
          </a:p>
        </p:txBody>
      </p:sp>
      <p:sp>
        <p:nvSpPr>
          <p:cNvPr id="59" name="Rectangle 58">
            <a:extLst>
              <a:ext uri="{FF2B5EF4-FFF2-40B4-BE49-F238E27FC236}">
                <a16:creationId xmlns:a16="http://schemas.microsoft.com/office/drawing/2014/main" id="{E959DDED-EEA3-8B4A-B8C7-9F30DBD0BA10}"/>
              </a:ext>
            </a:extLst>
          </p:cNvPr>
          <p:cNvSpPr/>
          <p:nvPr/>
        </p:nvSpPr>
        <p:spPr>
          <a:xfrm>
            <a:off x="5597542" y="1181057"/>
            <a:ext cx="1556995" cy="3052973"/>
          </a:xfrm>
          <a:prstGeom prst="rect">
            <a:avLst/>
          </a:prstGeom>
          <a:noFill/>
          <a:ln w="19050" cap="flat" cmpd="sng" algn="ctr">
            <a:solidFill>
              <a:srgbClr val="007DBC"/>
            </a:solidFill>
            <a:prstDash val="dash"/>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14378">
              <a:defRPr/>
            </a:pPr>
            <a:r>
              <a:rPr lang="en-US" sz="1250" kern="0" dirty="0">
                <a:solidFill>
                  <a:srgbClr val="FFFFFF"/>
                </a:solidFill>
                <a:latin typeface="Arial"/>
              </a:rPr>
              <a:t>Availability Zone C</a:t>
            </a:r>
          </a:p>
        </p:txBody>
      </p:sp>
      <p:grpSp>
        <p:nvGrpSpPr>
          <p:cNvPr id="60" name="Group 59"/>
          <p:cNvGrpSpPr/>
          <p:nvPr/>
        </p:nvGrpSpPr>
        <p:grpSpPr>
          <a:xfrm>
            <a:off x="978853" y="1860162"/>
            <a:ext cx="6044700" cy="610384"/>
            <a:chOff x="978853" y="1803056"/>
            <a:chExt cx="6044700" cy="610384"/>
          </a:xfrm>
        </p:grpSpPr>
        <p:grpSp>
          <p:nvGrpSpPr>
            <p:cNvPr id="61" name="Group 60"/>
            <p:cNvGrpSpPr/>
            <p:nvPr/>
          </p:nvGrpSpPr>
          <p:grpSpPr>
            <a:xfrm>
              <a:off x="978853" y="1803057"/>
              <a:ext cx="1313152" cy="610383"/>
              <a:chOff x="1271340" y="2273195"/>
              <a:chExt cx="1766913" cy="860325"/>
            </a:xfrm>
          </p:grpSpPr>
          <p:pic>
            <p:nvPicPr>
              <p:cNvPr id="68" name="Graphic 19">
                <a:extLst>
                  <a:ext uri="{FF2B5EF4-FFF2-40B4-BE49-F238E27FC236}">
                    <a16:creationId xmlns:a16="http://schemas.microsoft.com/office/drawing/2014/main" id="{F41CD84A-0197-3948-8A57-7F660CEE0D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9847" y="2273195"/>
                <a:ext cx="469900" cy="469900"/>
              </a:xfrm>
              <a:prstGeom prst="rect">
                <a:avLst/>
              </a:prstGeom>
            </p:spPr>
          </p:pic>
          <p:sp>
            <p:nvSpPr>
              <p:cNvPr id="69" name="TextBox 68">
                <a:extLst>
                  <a:ext uri="{FF2B5EF4-FFF2-40B4-BE49-F238E27FC236}">
                    <a16:creationId xmlns:a16="http://schemas.microsoft.com/office/drawing/2014/main" id="{C2013235-56B2-1649-B6D2-34D220197740}"/>
                  </a:ext>
                </a:extLst>
              </p:cNvPr>
              <p:cNvSpPr txBox="1"/>
              <p:nvPr/>
            </p:nvSpPr>
            <p:spPr>
              <a:xfrm>
                <a:off x="1271340" y="2743094"/>
                <a:ext cx="1766913" cy="390426"/>
              </a:xfrm>
              <a:prstGeom prst="rect">
                <a:avLst/>
              </a:prstGeom>
              <a:noFill/>
            </p:spPr>
            <p:txBody>
              <a:bodyPr wrap="square" rtlCol="0">
                <a:spAutoFit/>
              </a:bodyPr>
              <a:lstStyle/>
              <a:p>
                <a:pPr algn="ctr" defTabSz="914378">
                  <a:defRPr/>
                </a:pPr>
                <a:r>
                  <a:rPr lang="en-US" sz="1200" kern="0" dirty="0">
                    <a:solidFill>
                      <a:srgbClr val="FFFFFF"/>
                    </a:solidFill>
                  </a:rPr>
                  <a:t>NAT gateway</a:t>
                </a:r>
              </a:p>
            </p:txBody>
          </p:sp>
        </p:grpSp>
        <p:grpSp>
          <p:nvGrpSpPr>
            <p:cNvPr id="62" name="Group 61"/>
            <p:cNvGrpSpPr/>
            <p:nvPr/>
          </p:nvGrpSpPr>
          <p:grpSpPr>
            <a:xfrm>
              <a:off x="3950855" y="1803057"/>
              <a:ext cx="1313152" cy="610383"/>
              <a:chOff x="5460910" y="2273195"/>
              <a:chExt cx="1766913" cy="860325"/>
            </a:xfrm>
          </p:grpSpPr>
          <p:pic>
            <p:nvPicPr>
              <p:cNvPr id="66" name="Graphic 21">
                <a:extLst>
                  <a:ext uri="{FF2B5EF4-FFF2-40B4-BE49-F238E27FC236}">
                    <a16:creationId xmlns:a16="http://schemas.microsoft.com/office/drawing/2014/main" id="{3574BFB8-49DB-B241-A975-E9F8FB79C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9417" y="2273195"/>
                <a:ext cx="469900" cy="469900"/>
              </a:xfrm>
              <a:prstGeom prst="rect">
                <a:avLst/>
              </a:prstGeom>
            </p:spPr>
          </p:pic>
          <p:sp>
            <p:nvSpPr>
              <p:cNvPr id="67" name="TextBox 66">
                <a:extLst>
                  <a:ext uri="{FF2B5EF4-FFF2-40B4-BE49-F238E27FC236}">
                    <a16:creationId xmlns:a16="http://schemas.microsoft.com/office/drawing/2014/main" id="{C15F2863-F59B-6041-8CF9-1136F4CC0A84}"/>
                  </a:ext>
                </a:extLst>
              </p:cNvPr>
              <p:cNvSpPr txBox="1"/>
              <p:nvPr/>
            </p:nvSpPr>
            <p:spPr>
              <a:xfrm>
                <a:off x="5460910" y="2743094"/>
                <a:ext cx="1766913" cy="390426"/>
              </a:xfrm>
              <a:prstGeom prst="rect">
                <a:avLst/>
              </a:prstGeom>
              <a:noFill/>
            </p:spPr>
            <p:txBody>
              <a:bodyPr wrap="square" rtlCol="0">
                <a:spAutoFit/>
              </a:bodyPr>
              <a:lstStyle/>
              <a:p>
                <a:pPr algn="ctr" defTabSz="914378">
                  <a:defRPr/>
                </a:pPr>
                <a:r>
                  <a:rPr lang="en-US" sz="1200" kern="0" dirty="0">
                    <a:solidFill>
                      <a:srgbClr val="FFFFFF"/>
                    </a:solidFill>
                  </a:rPr>
                  <a:t>NAT gateway</a:t>
                </a:r>
              </a:p>
            </p:txBody>
          </p:sp>
        </p:grpSp>
        <p:grpSp>
          <p:nvGrpSpPr>
            <p:cNvPr id="63" name="Group 62"/>
            <p:cNvGrpSpPr/>
            <p:nvPr/>
          </p:nvGrpSpPr>
          <p:grpSpPr>
            <a:xfrm>
              <a:off x="5710401" y="1803056"/>
              <a:ext cx="1313152" cy="610383"/>
              <a:chOff x="5460910" y="2273195"/>
              <a:chExt cx="1766913" cy="860325"/>
            </a:xfrm>
          </p:grpSpPr>
          <p:pic>
            <p:nvPicPr>
              <p:cNvPr id="64" name="Graphic 21">
                <a:extLst>
                  <a:ext uri="{FF2B5EF4-FFF2-40B4-BE49-F238E27FC236}">
                    <a16:creationId xmlns:a16="http://schemas.microsoft.com/office/drawing/2014/main" id="{3574BFB8-49DB-B241-A975-E9F8FB79C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9417" y="2273195"/>
                <a:ext cx="469900" cy="469900"/>
              </a:xfrm>
              <a:prstGeom prst="rect">
                <a:avLst/>
              </a:prstGeom>
            </p:spPr>
          </p:pic>
          <p:sp>
            <p:nvSpPr>
              <p:cNvPr id="65" name="TextBox 64">
                <a:extLst>
                  <a:ext uri="{FF2B5EF4-FFF2-40B4-BE49-F238E27FC236}">
                    <a16:creationId xmlns:a16="http://schemas.microsoft.com/office/drawing/2014/main" id="{C15F2863-F59B-6041-8CF9-1136F4CC0A84}"/>
                  </a:ext>
                </a:extLst>
              </p:cNvPr>
              <p:cNvSpPr txBox="1"/>
              <p:nvPr/>
            </p:nvSpPr>
            <p:spPr>
              <a:xfrm>
                <a:off x="5460910" y="2743094"/>
                <a:ext cx="1766913" cy="390426"/>
              </a:xfrm>
              <a:prstGeom prst="rect">
                <a:avLst/>
              </a:prstGeom>
              <a:noFill/>
            </p:spPr>
            <p:txBody>
              <a:bodyPr wrap="square" rtlCol="0">
                <a:spAutoFit/>
              </a:bodyPr>
              <a:lstStyle/>
              <a:p>
                <a:pPr algn="ctr" defTabSz="914378">
                  <a:defRPr/>
                </a:pPr>
                <a:r>
                  <a:rPr lang="en-US" sz="1200" kern="0" dirty="0">
                    <a:solidFill>
                      <a:srgbClr val="FFFFFF"/>
                    </a:solidFill>
                  </a:rPr>
                  <a:t>NAT gateway</a:t>
                </a:r>
              </a:p>
            </p:txBody>
          </p:sp>
        </p:grpSp>
      </p:grpSp>
      <p:pic>
        <p:nvPicPr>
          <p:cNvPr id="70" name="Graphic 36">
            <a:extLst>
              <a:ext uri="{FF2B5EF4-FFF2-40B4-BE49-F238E27FC236}">
                <a16:creationId xmlns:a16="http://schemas.microsoft.com/office/drawing/2014/main" id="{C0B1BB45-DA56-DF48-9E1C-8C70E223D5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0459" y="1441221"/>
            <a:ext cx="274323" cy="274320"/>
          </a:xfrm>
          <a:prstGeom prst="rect">
            <a:avLst/>
          </a:prstGeom>
        </p:spPr>
      </p:pic>
      <p:grpSp>
        <p:nvGrpSpPr>
          <p:cNvPr id="71" name="Group 70"/>
          <p:cNvGrpSpPr/>
          <p:nvPr/>
        </p:nvGrpSpPr>
        <p:grpSpPr>
          <a:xfrm>
            <a:off x="918301" y="2619855"/>
            <a:ext cx="6114314" cy="707062"/>
            <a:chOff x="918300" y="2934226"/>
            <a:chExt cx="6114314" cy="707062"/>
          </a:xfrm>
        </p:grpSpPr>
        <p:sp>
          <p:nvSpPr>
            <p:cNvPr id="72" name="Rectangle 71">
              <a:extLst>
                <a:ext uri="{FF2B5EF4-FFF2-40B4-BE49-F238E27FC236}">
                  <a16:creationId xmlns:a16="http://schemas.microsoft.com/office/drawing/2014/main" id="{029B160E-4DC3-C741-A322-32F6A7160F4E}"/>
                </a:ext>
              </a:extLst>
            </p:cNvPr>
            <p:cNvSpPr/>
            <p:nvPr/>
          </p:nvSpPr>
          <p:spPr>
            <a:xfrm>
              <a:off x="918300" y="2934226"/>
              <a:ext cx="5992242" cy="688238"/>
            </a:xfrm>
            <a:prstGeom prst="rect">
              <a:avLst/>
            </a:prstGeom>
            <a:noFill/>
            <a:ln w="19050" cap="flat" cmpd="sng" algn="ctr">
              <a:solidFill>
                <a:srgbClr val="D86613"/>
              </a:solidFill>
              <a:prstDash val="dash"/>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14378">
                <a:defRPr/>
              </a:pPr>
              <a:endParaRPr lang="en-US" sz="1400" kern="0" dirty="0">
                <a:solidFill>
                  <a:srgbClr val="FFFFFF"/>
                </a:solidFill>
                <a:latin typeface="Arial"/>
              </a:endParaRPr>
            </a:p>
          </p:txBody>
        </p:sp>
        <p:grpSp>
          <p:nvGrpSpPr>
            <p:cNvPr id="73" name="Group 72"/>
            <p:cNvGrpSpPr/>
            <p:nvPr/>
          </p:nvGrpSpPr>
          <p:grpSpPr>
            <a:xfrm>
              <a:off x="978853" y="3018416"/>
              <a:ext cx="1313152" cy="593109"/>
              <a:chOff x="1271340" y="3358249"/>
              <a:chExt cx="1766913" cy="835976"/>
            </a:xfrm>
          </p:grpSpPr>
          <p:pic>
            <p:nvPicPr>
              <p:cNvPr id="83"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9847" y="3358249"/>
                <a:ext cx="469900" cy="469900"/>
              </a:xfrm>
              <a:prstGeom prst="rect">
                <a:avLst/>
              </a:prstGeom>
            </p:spPr>
          </p:pic>
          <p:sp>
            <p:nvSpPr>
              <p:cNvPr id="84" name="TextBox 83">
                <a:extLst>
                  <a:ext uri="{FF2B5EF4-FFF2-40B4-BE49-F238E27FC236}">
                    <a16:creationId xmlns:a16="http://schemas.microsoft.com/office/drawing/2014/main" id="{B441238E-2FC5-B944-B600-89749B5AC47A}"/>
                  </a:ext>
                </a:extLst>
              </p:cNvPr>
              <p:cNvSpPr txBox="1"/>
              <p:nvPr/>
            </p:nvSpPr>
            <p:spPr>
              <a:xfrm>
                <a:off x="1271340" y="3803800"/>
                <a:ext cx="1766913" cy="390425"/>
              </a:xfrm>
              <a:prstGeom prst="rect">
                <a:avLst/>
              </a:prstGeom>
              <a:noFill/>
            </p:spPr>
            <p:txBody>
              <a:bodyPr wrap="square" rtlCol="0">
                <a:spAutoFit/>
              </a:bodyPr>
              <a:lstStyle/>
              <a:p>
                <a:pPr algn="ctr" defTabSz="914378">
                  <a:defRPr/>
                </a:pPr>
                <a:r>
                  <a:rPr lang="en-US" sz="1200" kern="0" dirty="0">
                    <a:solidFill>
                      <a:srgbClr val="FFFFFF"/>
                    </a:solidFill>
                  </a:rPr>
                  <a:t>Instance</a:t>
                </a:r>
              </a:p>
            </p:txBody>
          </p:sp>
        </p:grpSp>
        <p:grpSp>
          <p:nvGrpSpPr>
            <p:cNvPr id="74" name="Group 73"/>
            <p:cNvGrpSpPr/>
            <p:nvPr/>
          </p:nvGrpSpPr>
          <p:grpSpPr>
            <a:xfrm>
              <a:off x="3959916" y="3018416"/>
              <a:ext cx="1313152" cy="593109"/>
              <a:chOff x="5473102" y="3358249"/>
              <a:chExt cx="1766913" cy="835976"/>
            </a:xfrm>
          </p:grpSpPr>
          <p:pic>
            <p:nvPicPr>
              <p:cNvPr id="81" name="Graphic 26">
                <a:extLst>
                  <a:ext uri="{FF2B5EF4-FFF2-40B4-BE49-F238E27FC236}">
                    <a16:creationId xmlns:a16="http://schemas.microsoft.com/office/drawing/2014/main" id="{B23FFE59-5298-FE4A-8901-30803395EF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609" y="3358249"/>
                <a:ext cx="469900" cy="469900"/>
              </a:xfrm>
              <a:prstGeom prst="rect">
                <a:avLst/>
              </a:prstGeom>
            </p:spPr>
          </p:pic>
          <p:sp>
            <p:nvSpPr>
              <p:cNvPr id="82" name="TextBox 81">
                <a:extLst>
                  <a:ext uri="{FF2B5EF4-FFF2-40B4-BE49-F238E27FC236}">
                    <a16:creationId xmlns:a16="http://schemas.microsoft.com/office/drawing/2014/main" id="{8B49AB76-4D14-A041-9513-C8F4756C70F3}"/>
                  </a:ext>
                </a:extLst>
              </p:cNvPr>
              <p:cNvSpPr txBox="1"/>
              <p:nvPr/>
            </p:nvSpPr>
            <p:spPr>
              <a:xfrm>
                <a:off x="5473102" y="3803800"/>
                <a:ext cx="1766913" cy="390425"/>
              </a:xfrm>
              <a:prstGeom prst="rect">
                <a:avLst/>
              </a:prstGeom>
              <a:noFill/>
            </p:spPr>
            <p:txBody>
              <a:bodyPr wrap="square" rtlCol="0">
                <a:spAutoFit/>
              </a:bodyPr>
              <a:lstStyle/>
              <a:p>
                <a:pPr algn="ctr" defTabSz="914378">
                  <a:defRPr/>
                </a:pPr>
                <a:r>
                  <a:rPr lang="en-US" sz="1200" kern="0" dirty="0">
                    <a:solidFill>
                      <a:srgbClr val="FFFFFF"/>
                    </a:solidFill>
                  </a:rPr>
                  <a:t>Instance</a:t>
                </a:r>
              </a:p>
            </p:txBody>
          </p:sp>
        </p:grpSp>
        <p:grpSp>
          <p:nvGrpSpPr>
            <p:cNvPr id="75" name="Group 74"/>
            <p:cNvGrpSpPr/>
            <p:nvPr/>
          </p:nvGrpSpPr>
          <p:grpSpPr>
            <a:xfrm>
              <a:off x="5719462" y="3018415"/>
              <a:ext cx="1313152" cy="593109"/>
              <a:chOff x="5473102" y="3358249"/>
              <a:chExt cx="1766913" cy="835976"/>
            </a:xfrm>
          </p:grpSpPr>
          <p:pic>
            <p:nvPicPr>
              <p:cNvPr id="79" name="Graphic 26">
                <a:extLst>
                  <a:ext uri="{FF2B5EF4-FFF2-40B4-BE49-F238E27FC236}">
                    <a16:creationId xmlns:a16="http://schemas.microsoft.com/office/drawing/2014/main" id="{B23FFE59-5298-FE4A-8901-30803395EF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609" y="3358249"/>
                <a:ext cx="469900" cy="469900"/>
              </a:xfrm>
              <a:prstGeom prst="rect">
                <a:avLst/>
              </a:prstGeom>
            </p:spPr>
          </p:pic>
          <p:sp>
            <p:nvSpPr>
              <p:cNvPr id="80" name="TextBox 79">
                <a:extLst>
                  <a:ext uri="{FF2B5EF4-FFF2-40B4-BE49-F238E27FC236}">
                    <a16:creationId xmlns:a16="http://schemas.microsoft.com/office/drawing/2014/main" id="{8B49AB76-4D14-A041-9513-C8F4756C70F3}"/>
                  </a:ext>
                </a:extLst>
              </p:cNvPr>
              <p:cNvSpPr txBox="1"/>
              <p:nvPr/>
            </p:nvSpPr>
            <p:spPr>
              <a:xfrm>
                <a:off x="5473102" y="3803800"/>
                <a:ext cx="1766913" cy="390425"/>
              </a:xfrm>
              <a:prstGeom prst="rect">
                <a:avLst/>
              </a:prstGeom>
              <a:noFill/>
            </p:spPr>
            <p:txBody>
              <a:bodyPr wrap="square" rtlCol="0">
                <a:spAutoFit/>
              </a:bodyPr>
              <a:lstStyle/>
              <a:p>
                <a:pPr algn="ctr" defTabSz="914378">
                  <a:defRPr/>
                </a:pPr>
                <a:r>
                  <a:rPr lang="en-US" sz="1200" kern="0" dirty="0">
                    <a:solidFill>
                      <a:srgbClr val="FFFFFF"/>
                    </a:solidFill>
                  </a:rPr>
                  <a:t>Instance</a:t>
                </a:r>
              </a:p>
            </p:txBody>
          </p:sp>
        </p:grpSp>
        <p:grpSp>
          <p:nvGrpSpPr>
            <p:cNvPr id="76" name="Group 75"/>
            <p:cNvGrpSpPr/>
            <p:nvPr/>
          </p:nvGrpSpPr>
          <p:grpSpPr>
            <a:xfrm>
              <a:off x="2494555" y="2943752"/>
              <a:ext cx="1297929" cy="697536"/>
              <a:chOff x="3442708" y="3212744"/>
              <a:chExt cx="1829410" cy="983167"/>
            </a:xfrm>
          </p:grpSpPr>
          <p:pic>
            <p:nvPicPr>
              <p:cNvPr id="77" name="Graphic 9">
                <a:extLst>
                  <a:ext uri="{FF2B5EF4-FFF2-40B4-BE49-F238E27FC236}">
                    <a16:creationId xmlns:a16="http://schemas.microsoft.com/office/drawing/2014/main" id="{639E0105-2524-DA4F-9D8A-2B27398A61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0022" y="3212744"/>
                <a:ext cx="330200" cy="330200"/>
              </a:xfrm>
              <a:prstGeom prst="rect">
                <a:avLst/>
              </a:prstGeom>
            </p:spPr>
          </p:pic>
          <p:sp>
            <p:nvSpPr>
              <p:cNvPr id="78" name="Rectangle 77"/>
              <p:cNvSpPr/>
              <p:nvPr/>
            </p:nvSpPr>
            <p:spPr>
              <a:xfrm>
                <a:off x="3442708" y="3545200"/>
                <a:ext cx="1829410" cy="650711"/>
              </a:xfrm>
              <a:prstGeom prst="rect">
                <a:avLst/>
              </a:prstGeom>
            </p:spPr>
            <p:txBody>
              <a:bodyPr wrap="square">
                <a:spAutoFit/>
              </a:bodyPr>
              <a:lstStyle/>
              <a:p>
                <a:pPr algn="ctr" defTabSz="914378">
                  <a:defRPr/>
                </a:pPr>
                <a:r>
                  <a:rPr lang="en-US" sz="1200" kern="0" dirty="0">
                    <a:solidFill>
                      <a:srgbClr val="FFFFFF"/>
                    </a:solidFill>
                  </a:rPr>
                  <a:t>Auto Scaling group</a:t>
                </a:r>
              </a:p>
            </p:txBody>
          </p:sp>
        </p:grpSp>
      </p:grpSp>
      <p:cxnSp>
        <p:nvCxnSpPr>
          <p:cNvPr id="85" name="Straight Arrow Connector 84">
            <a:extLst>
              <a:ext uri="{FF2B5EF4-FFF2-40B4-BE49-F238E27FC236}">
                <a16:creationId xmlns:a16="http://schemas.microsoft.com/office/drawing/2014/main" id="{9203A45A-9486-2643-B35D-16521F11D664}"/>
              </a:ext>
            </a:extLst>
          </p:cNvPr>
          <p:cNvCxnSpPr/>
          <p:nvPr/>
        </p:nvCxnSpPr>
        <p:spPr>
          <a:xfrm flipH="1" flipV="1">
            <a:off x="3117637" y="963742"/>
            <a:ext cx="2983" cy="454124"/>
          </a:xfrm>
          <a:prstGeom prst="straightConnector1">
            <a:avLst/>
          </a:prstGeom>
          <a:noFill/>
          <a:ln w="19050" cap="flat" cmpd="sng" algn="ctr">
            <a:solidFill>
              <a:srgbClr val="FFFFFF"/>
            </a:solidFill>
            <a:prstDash val="solid"/>
            <a:headEnd type="triangle" w="lg" len="lg"/>
            <a:tailEnd type="none" w="lg" len="lg"/>
          </a:ln>
          <a:effectLst/>
        </p:spPr>
      </p:cxnSp>
      <p:pic>
        <p:nvPicPr>
          <p:cNvPr id="86" name="Graphic 51">
            <a:extLst>
              <a:ext uri="{FF2B5EF4-FFF2-40B4-BE49-F238E27FC236}">
                <a16:creationId xmlns:a16="http://schemas.microsoft.com/office/drawing/2014/main" id="{D8005CFC-BDEC-554F-B44D-A260F4297E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1289" y="1010104"/>
            <a:ext cx="243344" cy="243344"/>
          </a:xfrm>
          <a:prstGeom prst="rect">
            <a:avLst/>
          </a:prstGeom>
        </p:spPr>
      </p:pic>
      <p:grpSp>
        <p:nvGrpSpPr>
          <p:cNvPr id="87" name="Group 86"/>
          <p:cNvGrpSpPr/>
          <p:nvPr/>
        </p:nvGrpSpPr>
        <p:grpSpPr>
          <a:xfrm>
            <a:off x="650297" y="1618702"/>
            <a:ext cx="768635" cy="307777"/>
            <a:chOff x="574097" y="1561596"/>
            <a:chExt cx="768635" cy="307776"/>
          </a:xfrm>
        </p:grpSpPr>
        <p:pic>
          <p:nvPicPr>
            <p:cNvPr id="88" name="Graphic 77">
              <a:extLst>
                <a:ext uri="{FF2B5EF4-FFF2-40B4-BE49-F238E27FC236}">
                  <a16:creationId xmlns:a16="http://schemas.microsoft.com/office/drawing/2014/main" id="{2316BE92-0E78-E045-83F8-47F8C3146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4097" y="1561645"/>
              <a:ext cx="247468" cy="247468"/>
            </a:xfrm>
            <a:prstGeom prst="rect">
              <a:avLst/>
            </a:prstGeom>
          </p:spPr>
        </p:pic>
        <p:sp>
          <p:nvSpPr>
            <p:cNvPr id="89" name="Rectangle 88"/>
            <p:cNvSpPr/>
            <p:nvPr/>
          </p:nvSpPr>
          <p:spPr>
            <a:xfrm>
              <a:off x="826244" y="1561596"/>
              <a:ext cx="516488" cy="307776"/>
            </a:xfrm>
            <a:prstGeom prst="rect">
              <a:avLst/>
            </a:prstGeom>
          </p:spPr>
          <p:txBody>
            <a:bodyPr wrap="none">
              <a:spAutoFit/>
            </a:bodyPr>
            <a:lstStyle/>
            <a:p>
              <a:pPr defTabSz="571500">
                <a:defRPr/>
              </a:pPr>
              <a:r>
                <a:rPr lang="en-US" altLang="en-US" sz="1400" kern="0" dirty="0">
                  <a:solidFill>
                    <a:srgbClr val="6CAE3E"/>
                  </a:solidFill>
                </a:rPr>
                <a:t>VPC</a:t>
              </a:r>
              <a:endParaRPr lang="en-US" sz="1125" kern="0" dirty="0">
                <a:solidFill>
                  <a:srgbClr val="6CAE3E"/>
                </a:solidFill>
              </a:endParaRPr>
            </a:p>
          </p:txBody>
        </p:sp>
      </p:grpSp>
      <p:grpSp>
        <p:nvGrpSpPr>
          <p:cNvPr id="90" name="Group 89"/>
          <p:cNvGrpSpPr/>
          <p:nvPr/>
        </p:nvGrpSpPr>
        <p:grpSpPr>
          <a:xfrm>
            <a:off x="850722" y="3413354"/>
            <a:ext cx="4299807" cy="855300"/>
            <a:chOff x="850721" y="3451500"/>
            <a:chExt cx="4299807" cy="855300"/>
          </a:xfrm>
        </p:grpSpPr>
        <p:grpSp>
          <p:nvGrpSpPr>
            <p:cNvPr id="91" name="Group 90"/>
            <p:cNvGrpSpPr/>
            <p:nvPr/>
          </p:nvGrpSpPr>
          <p:grpSpPr>
            <a:xfrm>
              <a:off x="850721" y="3451500"/>
              <a:ext cx="1554666" cy="855300"/>
              <a:chOff x="803096" y="3441620"/>
              <a:chExt cx="1554666" cy="855300"/>
            </a:xfrm>
          </p:grpSpPr>
          <p:sp>
            <p:nvSpPr>
              <p:cNvPr id="95" name="TextBox 94">
                <a:extLst>
                  <a:ext uri="{FF2B5EF4-FFF2-40B4-BE49-F238E27FC236}">
                    <a16:creationId xmlns:a16="http://schemas.microsoft.com/office/drawing/2014/main" id="{1D7C7DB3-3169-5B48-B331-8240019668A8}"/>
                  </a:ext>
                </a:extLst>
              </p:cNvPr>
              <p:cNvSpPr txBox="1"/>
              <p:nvPr/>
            </p:nvSpPr>
            <p:spPr>
              <a:xfrm>
                <a:off x="803096" y="3800630"/>
                <a:ext cx="1554666" cy="496290"/>
              </a:xfrm>
              <a:prstGeom prst="rect">
                <a:avLst/>
              </a:prstGeom>
              <a:noFill/>
            </p:spPr>
            <p:txBody>
              <a:bodyPr wrap="square" rtlCol="0">
                <a:spAutoFit/>
              </a:bodyPr>
              <a:lstStyle/>
              <a:p>
                <a:pPr algn="ctr" defTabSz="571500">
                  <a:defRPr/>
                </a:pPr>
                <a:r>
                  <a:rPr lang="en-US" sz="875" kern="0" dirty="0">
                    <a:solidFill>
                      <a:srgbClr val="FFFFFF"/>
                    </a:solidFill>
                  </a:rPr>
                  <a:t>Amazon Relational Database Service </a:t>
                </a:r>
                <a:br>
                  <a:rPr lang="en-US" sz="875" kern="0" dirty="0">
                    <a:solidFill>
                      <a:srgbClr val="FFFFFF"/>
                    </a:solidFill>
                  </a:rPr>
                </a:br>
                <a:r>
                  <a:rPr lang="en-US" sz="875" kern="0" dirty="0">
                    <a:solidFill>
                      <a:srgbClr val="FFFFFF"/>
                    </a:solidFill>
                  </a:rPr>
                  <a:t>(Amazon RDS)  (</a:t>
                </a:r>
                <a:r>
                  <a:rPr lang="en-US" sz="875" b="1" kern="0" dirty="0">
                    <a:solidFill>
                      <a:srgbClr val="FFFFFF"/>
                    </a:solidFill>
                  </a:rPr>
                  <a:t>primary</a:t>
                </a:r>
                <a:r>
                  <a:rPr lang="en-US" sz="875" kern="0" dirty="0">
                    <a:solidFill>
                      <a:srgbClr val="FFFFFF"/>
                    </a:solidFill>
                  </a:rPr>
                  <a:t>)</a:t>
                </a:r>
              </a:p>
            </p:txBody>
          </p:sp>
          <p:pic>
            <p:nvPicPr>
              <p:cNvPr id="96" name="Graphic 15">
                <a:extLst>
                  <a:ext uri="{FF2B5EF4-FFF2-40B4-BE49-F238E27FC236}">
                    <a16:creationId xmlns:a16="http://schemas.microsoft.com/office/drawing/2014/main" id="{C74B9571-CBCE-0B41-BB93-C639C1D06D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97549" y="3441620"/>
                <a:ext cx="365760" cy="365760"/>
              </a:xfrm>
              <a:prstGeom prst="rect">
                <a:avLst/>
              </a:prstGeom>
            </p:spPr>
          </p:pic>
        </p:grpSp>
        <p:grpSp>
          <p:nvGrpSpPr>
            <p:cNvPr id="92" name="Group 91"/>
            <p:cNvGrpSpPr/>
            <p:nvPr/>
          </p:nvGrpSpPr>
          <p:grpSpPr>
            <a:xfrm>
              <a:off x="4082456" y="3451500"/>
              <a:ext cx="1068072" cy="720647"/>
              <a:chOff x="1041293" y="3441620"/>
              <a:chExt cx="1068072" cy="720647"/>
            </a:xfrm>
          </p:grpSpPr>
          <p:sp>
            <p:nvSpPr>
              <p:cNvPr id="93" name="TextBox 92">
                <a:extLst>
                  <a:ext uri="{FF2B5EF4-FFF2-40B4-BE49-F238E27FC236}">
                    <a16:creationId xmlns:a16="http://schemas.microsoft.com/office/drawing/2014/main" id="{1D7C7DB3-3169-5B48-B331-8240019668A8}"/>
                  </a:ext>
                </a:extLst>
              </p:cNvPr>
              <p:cNvSpPr txBox="1"/>
              <p:nvPr/>
            </p:nvSpPr>
            <p:spPr>
              <a:xfrm>
                <a:off x="1041293" y="3800630"/>
                <a:ext cx="1068072" cy="361637"/>
              </a:xfrm>
              <a:prstGeom prst="rect">
                <a:avLst/>
              </a:prstGeom>
              <a:noFill/>
            </p:spPr>
            <p:txBody>
              <a:bodyPr wrap="square" rtlCol="0">
                <a:spAutoFit/>
              </a:bodyPr>
              <a:lstStyle/>
              <a:p>
                <a:pPr algn="ctr" defTabSz="571500">
                  <a:defRPr/>
                </a:pPr>
                <a:r>
                  <a:rPr lang="en-US" sz="875" kern="0" dirty="0">
                    <a:solidFill>
                      <a:srgbClr val="FFFFFF"/>
                    </a:solidFill>
                  </a:rPr>
                  <a:t>Amazon RDS  (standby)</a:t>
                </a:r>
              </a:p>
            </p:txBody>
          </p:sp>
          <p:pic>
            <p:nvPicPr>
              <p:cNvPr id="94" name="Graphic 15">
                <a:extLst>
                  <a:ext uri="{FF2B5EF4-FFF2-40B4-BE49-F238E27FC236}">
                    <a16:creationId xmlns:a16="http://schemas.microsoft.com/office/drawing/2014/main" id="{C74B9571-CBCE-0B41-BB93-C639C1D06D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92449" y="3441620"/>
                <a:ext cx="365760" cy="365760"/>
              </a:xfrm>
              <a:prstGeom prst="rect">
                <a:avLst/>
              </a:prstGeom>
            </p:spPr>
          </p:pic>
        </p:grpSp>
      </p:grpSp>
      <p:grpSp>
        <p:nvGrpSpPr>
          <p:cNvPr id="97" name="Group 96"/>
          <p:cNvGrpSpPr/>
          <p:nvPr/>
        </p:nvGrpSpPr>
        <p:grpSpPr>
          <a:xfrm>
            <a:off x="7376940" y="1214632"/>
            <a:ext cx="1756576" cy="778721"/>
            <a:chOff x="6968993" y="1296038"/>
            <a:chExt cx="1756576" cy="778721"/>
          </a:xfrm>
        </p:grpSpPr>
        <p:pic>
          <p:nvPicPr>
            <p:cNvPr id="98" name="Graphic 44">
              <a:extLst>
                <a:ext uri="{FF2B5EF4-FFF2-40B4-BE49-F238E27FC236}">
                  <a16:creationId xmlns:a16="http://schemas.microsoft.com/office/drawing/2014/main" id="{377480BA-A3A6-9E4A-9AF3-6770D1E63B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64401" y="1296038"/>
              <a:ext cx="365760" cy="365760"/>
            </a:xfrm>
            <a:prstGeom prst="rect">
              <a:avLst/>
            </a:prstGeom>
          </p:spPr>
        </p:pic>
        <p:sp>
          <p:nvSpPr>
            <p:cNvPr id="99" name="TextBox 98">
              <a:extLst>
                <a:ext uri="{FF2B5EF4-FFF2-40B4-BE49-F238E27FC236}">
                  <a16:creationId xmlns:a16="http://schemas.microsoft.com/office/drawing/2014/main" id="{52102B6A-E0DE-BF47-806D-D37ACFEA5A70}"/>
                </a:ext>
              </a:extLst>
            </p:cNvPr>
            <p:cNvSpPr txBox="1"/>
            <p:nvPr/>
          </p:nvSpPr>
          <p:spPr>
            <a:xfrm>
              <a:off x="6968993" y="1674649"/>
              <a:ext cx="1756576" cy="400110"/>
            </a:xfrm>
            <a:prstGeom prst="rect">
              <a:avLst/>
            </a:prstGeom>
            <a:noFill/>
          </p:spPr>
          <p:txBody>
            <a:bodyPr wrap="square" rtlCol="0">
              <a:spAutoFit/>
            </a:bodyPr>
            <a:lstStyle/>
            <a:p>
              <a:pPr algn="ctr" defTabSz="571500">
                <a:defRPr/>
              </a:pPr>
              <a:r>
                <a:rPr lang="en-US" sz="1000" kern="0" dirty="0">
                  <a:solidFill>
                    <a:srgbClr val="FFFFFF"/>
                  </a:solidFill>
                </a:rPr>
                <a:t>Amazon Simple Storage Service (S3)</a:t>
              </a:r>
            </a:p>
          </p:txBody>
        </p:sp>
      </p:grpSp>
      <p:grpSp>
        <p:nvGrpSpPr>
          <p:cNvPr id="100" name="Group 99"/>
          <p:cNvGrpSpPr/>
          <p:nvPr/>
        </p:nvGrpSpPr>
        <p:grpSpPr>
          <a:xfrm>
            <a:off x="7579644" y="2336805"/>
            <a:ext cx="1356008" cy="827425"/>
            <a:chOff x="7368892" y="2122186"/>
            <a:chExt cx="1356008" cy="827425"/>
          </a:xfrm>
        </p:grpSpPr>
        <p:sp>
          <p:nvSpPr>
            <p:cNvPr id="101" name="TextBox 100">
              <a:extLst>
                <a:ext uri="{FF2B5EF4-FFF2-40B4-BE49-F238E27FC236}">
                  <a16:creationId xmlns:a16="http://schemas.microsoft.com/office/drawing/2014/main" id="{0B311536-12F3-9C40-8153-5AF1A85390A9}"/>
                </a:ext>
              </a:extLst>
            </p:cNvPr>
            <p:cNvSpPr txBox="1"/>
            <p:nvPr/>
          </p:nvSpPr>
          <p:spPr>
            <a:xfrm>
              <a:off x="7368892" y="2487946"/>
              <a:ext cx="1356008" cy="461665"/>
            </a:xfrm>
            <a:prstGeom prst="rect">
              <a:avLst/>
            </a:prstGeom>
            <a:noFill/>
          </p:spPr>
          <p:txBody>
            <a:bodyPr wrap="square" rtlCol="0">
              <a:spAutoFit/>
            </a:bodyPr>
            <a:lstStyle/>
            <a:p>
              <a:pPr algn="ctr" defTabSz="571500">
                <a:defRPr/>
              </a:pPr>
              <a:r>
                <a:rPr lang="en-US" sz="1200" kern="0" dirty="0">
                  <a:solidFill>
                    <a:srgbClr val="FFFFFF"/>
                  </a:solidFill>
                </a:rPr>
                <a:t>Amazon DynamoDB</a:t>
              </a:r>
            </a:p>
          </p:txBody>
        </p:sp>
        <p:pic>
          <p:nvPicPr>
            <p:cNvPr id="102" name="Graphic 47">
              <a:extLst>
                <a:ext uri="{FF2B5EF4-FFF2-40B4-BE49-F238E27FC236}">
                  <a16:creationId xmlns:a16="http://schemas.microsoft.com/office/drawing/2014/main" id="{64ACDB4E-B998-9447-845B-246D5827B9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9531" y="2122186"/>
              <a:ext cx="365760" cy="365760"/>
            </a:xfrm>
            <a:prstGeom prst="rect">
              <a:avLst/>
            </a:prstGeom>
          </p:spPr>
        </p:pic>
      </p:grpSp>
      <p:grpSp>
        <p:nvGrpSpPr>
          <p:cNvPr id="103" name="Group 102"/>
          <p:cNvGrpSpPr/>
          <p:nvPr/>
        </p:nvGrpSpPr>
        <p:grpSpPr>
          <a:xfrm>
            <a:off x="5889462" y="3416638"/>
            <a:ext cx="1068072" cy="720647"/>
            <a:chOff x="5595675" y="4779799"/>
            <a:chExt cx="1424096" cy="960863"/>
          </a:xfrm>
        </p:grpSpPr>
        <p:sp>
          <p:nvSpPr>
            <p:cNvPr id="104" name="TextBox 103">
              <a:extLst>
                <a:ext uri="{FF2B5EF4-FFF2-40B4-BE49-F238E27FC236}">
                  <a16:creationId xmlns:a16="http://schemas.microsoft.com/office/drawing/2014/main" id="{1D7C7DB3-3169-5B48-B331-8240019668A8}"/>
                </a:ext>
              </a:extLst>
            </p:cNvPr>
            <p:cNvSpPr txBox="1"/>
            <p:nvPr/>
          </p:nvSpPr>
          <p:spPr>
            <a:xfrm>
              <a:off x="5595675" y="5258479"/>
              <a:ext cx="1424096" cy="482183"/>
            </a:xfrm>
            <a:prstGeom prst="rect">
              <a:avLst/>
            </a:prstGeom>
            <a:noFill/>
          </p:spPr>
          <p:txBody>
            <a:bodyPr wrap="square" rtlCol="0">
              <a:spAutoFit/>
            </a:bodyPr>
            <a:lstStyle/>
            <a:p>
              <a:pPr algn="ctr" defTabSz="571500">
                <a:defRPr/>
              </a:pPr>
              <a:r>
                <a:rPr lang="en-US" sz="875" kern="0" dirty="0">
                  <a:solidFill>
                    <a:srgbClr val="FFFFFF"/>
                  </a:solidFill>
                </a:rPr>
                <a:t>Amazon RDS </a:t>
              </a:r>
              <a:br>
                <a:rPr lang="en-US" sz="875" kern="0" dirty="0">
                  <a:solidFill>
                    <a:srgbClr val="FFFFFF"/>
                  </a:solidFill>
                </a:rPr>
              </a:br>
              <a:r>
                <a:rPr lang="en-US" sz="875" kern="0" dirty="0">
                  <a:solidFill>
                    <a:srgbClr val="FFFFFF"/>
                  </a:solidFill>
                </a:rPr>
                <a:t>read replica</a:t>
              </a:r>
            </a:p>
          </p:txBody>
        </p:sp>
        <p:pic>
          <p:nvPicPr>
            <p:cNvPr id="105" name="Graphic 15">
              <a:extLst>
                <a:ext uri="{FF2B5EF4-FFF2-40B4-BE49-F238E27FC236}">
                  <a16:creationId xmlns:a16="http://schemas.microsoft.com/office/drawing/2014/main" id="{C74B9571-CBCE-0B41-BB93-C639C1D06D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63883" y="4779799"/>
              <a:ext cx="487680" cy="487680"/>
            </a:xfrm>
            <a:prstGeom prst="rect">
              <a:avLst/>
            </a:prstGeom>
          </p:spPr>
        </p:pic>
      </p:grpSp>
      <p:sp>
        <p:nvSpPr>
          <p:cNvPr id="106" name="Right Arrow 105"/>
          <p:cNvSpPr/>
          <p:nvPr/>
        </p:nvSpPr>
        <p:spPr>
          <a:xfrm>
            <a:off x="21079" y="1868104"/>
            <a:ext cx="967863" cy="376194"/>
          </a:xfrm>
          <a:prstGeom prst="rightArrow">
            <a:avLst/>
          </a:prstGeom>
          <a:solidFill>
            <a:srgbClr val="545B64">
              <a:lumMod val="50000"/>
            </a:srgbClr>
          </a:solidFill>
          <a:ln w="57150" cap="flat" cmpd="sng" algn="ctr">
            <a:solidFill>
              <a:srgbClr val="FFFFFF"/>
            </a:solidFill>
            <a:prstDash val="solid"/>
          </a:ln>
          <a:effectLst/>
        </p:spPr>
        <p:txBody>
          <a:bodyPr rtlCol="0" anchor="ctr"/>
          <a:lstStyle/>
          <a:p>
            <a:pPr algn="ctr" defTabSz="571500">
              <a:defRPr/>
            </a:pPr>
            <a:endParaRPr lang="en-US" sz="1125" kern="0" dirty="0">
              <a:solidFill>
                <a:srgbClr val="FFFFFF"/>
              </a:solidFill>
            </a:endParaRPr>
          </a:p>
        </p:txBody>
      </p:sp>
      <p:sp>
        <p:nvSpPr>
          <p:cNvPr id="107" name="Right Arrow 106"/>
          <p:cNvSpPr/>
          <p:nvPr/>
        </p:nvSpPr>
        <p:spPr>
          <a:xfrm>
            <a:off x="21079" y="2679881"/>
            <a:ext cx="967863" cy="376194"/>
          </a:xfrm>
          <a:prstGeom prst="rightArrow">
            <a:avLst/>
          </a:prstGeom>
          <a:solidFill>
            <a:srgbClr val="545B64">
              <a:lumMod val="50000"/>
            </a:srgbClr>
          </a:solidFill>
          <a:ln w="57150" cap="flat" cmpd="sng" algn="ctr">
            <a:solidFill>
              <a:srgbClr val="FFFFFF"/>
            </a:solidFill>
            <a:prstDash val="solid"/>
          </a:ln>
          <a:effectLst/>
        </p:spPr>
        <p:txBody>
          <a:bodyPr rtlCol="0" anchor="ctr"/>
          <a:lstStyle/>
          <a:p>
            <a:pPr algn="ctr" defTabSz="571500">
              <a:defRPr/>
            </a:pPr>
            <a:endParaRPr lang="en-US" sz="1125" kern="0" dirty="0">
              <a:solidFill>
                <a:srgbClr val="FFFFFF"/>
              </a:solidFill>
            </a:endParaRPr>
          </a:p>
        </p:txBody>
      </p:sp>
      <p:sp>
        <p:nvSpPr>
          <p:cNvPr id="108" name="Right Arrow 107"/>
          <p:cNvSpPr/>
          <p:nvPr/>
        </p:nvSpPr>
        <p:spPr>
          <a:xfrm>
            <a:off x="21079" y="3491658"/>
            <a:ext cx="967863" cy="376194"/>
          </a:xfrm>
          <a:prstGeom prst="rightArrow">
            <a:avLst/>
          </a:prstGeom>
          <a:solidFill>
            <a:srgbClr val="545B64">
              <a:lumMod val="50000"/>
            </a:srgbClr>
          </a:solidFill>
          <a:ln w="57150" cap="flat" cmpd="sng" algn="ctr">
            <a:solidFill>
              <a:srgbClr val="FFFFFF"/>
            </a:solidFill>
            <a:prstDash val="solid"/>
          </a:ln>
          <a:effectLst/>
        </p:spPr>
        <p:txBody>
          <a:bodyPr rtlCol="0" anchor="ctr"/>
          <a:lstStyle/>
          <a:p>
            <a:pPr algn="ctr" defTabSz="571500">
              <a:defRPr/>
            </a:pPr>
            <a:endParaRPr lang="en-US" sz="1125" kern="0" dirty="0">
              <a:solidFill>
                <a:srgbClr val="FFFFFF"/>
              </a:solidFill>
            </a:endParaRPr>
          </a:p>
        </p:txBody>
      </p:sp>
      <p:sp>
        <p:nvSpPr>
          <p:cNvPr id="109" name="Rounded Rectangle 108"/>
          <p:cNvSpPr/>
          <p:nvPr/>
        </p:nvSpPr>
        <p:spPr>
          <a:xfrm>
            <a:off x="7482839" y="1095445"/>
            <a:ext cx="1537094" cy="2149071"/>
          </a:xfrm>
          <a:prstGeom prst="roundRect">
            <a:avLst/>
          </a:prstGeom>
          <a:noFill/>
          <a:ln w="57150" cap="flat" cmpd="sng" algn="ctr">
            <a:solidFill>
              <a:srgbClr val="FFFFFF"/>
            </a:solidFill>
            <a:prstDash val="solid"/>
          </a:ln>
          <a:effectLst/>
        </p:spPr>
        <p:txBody>
          <a:bodyPr rtlCol="0" anchor="ctr"/>
          <a:lstStyle/>
          <a:p>
            <a:pPr algn="ctr" defTabSz="571500">
              <a:defRPr/>
            </a:pPr>
            <a:endParaRPr lang="en-US" sz="1125" kern="0" dirty="0">
              <a:solidFill>
                <a:srgbClr val="FFFFFF"/>
              </a:solidFill>
            </a:endParaRPr>
          </a:p>
        </p:txBody>
      </p:sp>
      <p:grpSp>
        <p:nvGrpSpPr>
          <p:cNvPr id="110" name="Group 109"/>
          <p:cNvGrpSpPr/>
          <p:nvPr/>
        </p:nvGrpSpPr>
        <p:grpSpPr>
          <a:xfrm>
            <a:off x="2537807" y="1779460"/>
            <a:ext cx="1179803" cy="827560"/>
            <a:chOff x="4060490" y="2847138"/>
            <a:chExt cx="1887685" cy="1324096"/>
          </a:xfrm>
        </p:grpSpPr>
        <p:pic>
          <p:nvPicPr>
            <p:cNvPr id="111"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1"/>
            <a:srcRect/>
            <a:stretch/>
          </p:blipFill>
          <p:spPr bwMode="auto">
            <a:xfrm>
              <a:off x="4722588" y="2847138"/>
              <a:ext cx="585216" cy="5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a:extLst>
                <a:ext uri="{FF2B5EF4-FFF2-40B4-BE49-F238E27FC236}">
                  <a16:creationId xmlns:a16="http://schemas.microsoft.com/office/drawing/2014/main" id="{E3C0960A-3D31-6D47-8EAA-93DE09090CDD}"/>
                </a:ext>
              </a:extLst>
            </p:cNvPr>
            <p:cNvSpPr txBox="1"/>
            <p:nvPr/>
          </p:nvSpPr>
          <p:spPr>
            <a:xfrm>
              <a:off x="4060490" y="3432570"/>
              <a:ext cx="1887685" cy="738664"/>
            </a:xfrm>
            <a:prstGeom prst="rect">
              <a:avLst/>
            </a:prstGeom>
            <a:noFill/>
          </p:spPr>
          <p:txBody>
            <a:bodyPr wrap="square" rtlCol="0">
              <a:spAutoFit/>
            </a:bodyPr>
            <a:lstStyle/>
            <a:p>
              <a:pPr algn="ctr" defTabSz="914378">
                <a:defRPr/>
              </a:pPr>
              <a:r>
                <a:rPr lang="en-US" sz="1200" kern="0" dirty="0">
                  <a:solidFill>
                    <a:srgbClr val="FFFFFF"/>
                  </a:solidFill>
                </a:rPr>
                <a:t>Elastic Load Balancing</a:t>
              </a:r>
            </a:p>
          </p:txBody>
        </p:sp>
      </p:grpSp>
    </p:spTree>
    <p:extLst>
      <p:ext uri="{BB962C8B-B14F-4D97-AF65-F5344CB8AC3E}">
        <p14:creationId xmlns:p14="http://schemas.microsoft.com/office/powerpoint/2010/main" val="2867229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07" grpId="0" animBg="1"/>
      <p:bldP spid="107" grpId="1" animBg="1"/>
      <p:bldP spid="108" grpId="0" animBg="1"/>
      <p:bldP spid="108" grpId="1" animBg="1"/>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Managing failure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236190" y="1993579"/>
            <a:ext cx="5490822" cy="1674305"/>
          </a:xfrm>
        </p:spPr>
        <p:txBody>
          <a:bodyPr/>
          <a:lstStyle/>
          <a:p>
            <a:r>
              <a:rPr lang="en-US" sz="2000" dirty="0"/>
              <a:t>“Everything fails, all the time.”</a:t>
            </a:r>
          </a:p>
          <a:p>
            <a:endParaRPr lang="en-US" sz="2000" dirty="0"/>
          </a:p>
          <a:p>
            <a:endParaRPr lang="en-US" sz="2000" dirty="0"/>
          </a:p>
          <a:p>
            <a:pPr algn="r"/>
            <a:r>
              <a:rPr lang="en-US" sz="1800" dirty="0"/>
              <a:t> – Werner Vogels, Amazon CTO</a:t>
            </a:r>
          </a:p>
        </p:txBody>
      </p:sp>
      <p:pic>
        <p:nvPicPr>
          <p:cNvPr id="7" name="Picture 6"/>
          <p:cNvPicPr>
            <a:picLocks noChangeAspect="1"/>
          </p:cNvPicPr>
          <p:nvPr/>
        </p:nvPicPr>
        <p:blipFill>
          <a:blip r:embed="rId3"/>
          <a:stretch>
            <a:fillRect/>
          </a:stretch>
        </p:blipFill>
        <p:spPr>
          <a:xfrm>
            <a:off x="5931589" y="1364921"/>
            <a:ext cx="3010005" cy="3010005"/>
          </a:xfrm>
          <a:prstGeom prst="rect">
            <a:avLst/>
          </a:prstGeom>
        </p:spPr>
      </p:pic>
      <p:sp>
        <p:nvSpPr>
          <p:cNvPr id="5" name="Rectangle 4"/>
          <p:cNvSpPr/>
          <p:nvPr/>
        </p:nvSpPr>
        <p:spPr>
          <a:xfrm>
            <a:off x="293340" y="2438692"/>
            <a:ext cx="5376522" cy="707886"/>
          </a:xfrm>
          <a:prstGeom prst="rect">
            <a:avLst/>
          </a:prstGeom>
        </p:spPr>
        <p:txBody>
          <a:bodyPr wrap="square">
            <a:spAutoFit/>
          </a:bodyPr>
          <a:lstStyle/>
          <a:p>
            <a:pPr defTabSz="685800">
              <a:spcBef>
                <a:spcPct val="20000"/>
              </a:spcBef>
            </a:pPr>
            <a:r>
              <a:rPr lang="en-US" sz="2000" dirty="0">
                <a:solidFill>
                  <a:srgbClr val="FFFFFF"/>
                </a:solidFill>
                <a:latin typeface="Amazon Ember" panose="020B0603020204020204" pitchFamily="34" charset="0"/>
                <a:cs typeface="Amazon Ember" panose="020B0603020204020204" pitchFamily="34" charset="0"/>
              </a:rPr>
              <a:t>“We needed to build systems that embrace failure as a natural occurrence.”</a:t>
            </a:r>
          </a:p>
        </p:txBody>
      </p:sp>
      <p:grpSp>
        <p:nvGrpSpPr>
          <p:cNvPr id="27" name="Group 26"/>
          <p:cNvGrpSpPr/>
          <p:nvPr/>
        </p:nvGrpSpPr>
        <p:grpSpPr>
          <a:xfrm>
            <a:off x="236191" y="2830732"/>
            <a:ext cx="3593434" cy="1761910"/>
            <a:chOff x="314919" y="3774309"/>
            <a:chExt cx="4791246" cy="2349213"/>
          </a:xfrm>
        </p:grpSpPr>
        <p:sp>
          <p:nvSpPr>
            <p:cNvPr id="2" name="Rounded Rectangle 1"/>
            <p:cNvSpPr/>
            <p:nvPr/>
          </p:nvSpPr>
          <p:spPr>
            <a:xfrm>
              <a:off x="624114" y="5082502"/>
              <a:ext cx="4482051" cy="1041020"/>
            </a:xfrm>
            <a:prstGeom prst="roundRect">
              <a:avLst/>
            </a:prstGeom>
            <a:solidFill>
              <a:schemeClr val="tx1">
                <a:lumMod val="75000"/>
              </a:schemeClr>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en-US" sz="1350" dirty="0">
                  <a:solidFill>
                    <a:srgbClr val="FFFFFF"/>
                  </a:solidFill>
                  <a:latin typeface="Arial"/>
                </a:rPr>
                <a:t>Shared responsibility model</a:t>
              </a:r>
            </a:p>
            <a:p>
              <a:pPr algn="ctr" defTabSz="685800"/>
              <a:r>
                <a:rPr lang="en-US" sz="1350" dirty="0">
                  <a:solidFill>
                    <a:srgbClr val="FFFFFF"/>
                  </a:solidFill>
                  <a:latin typeface="Arial"/>
                </a:rPr>
                <a:t>AWS: Reliability of the Cloud</a:t>
              </a:r>
            </a:p>
            <a:p>
              <a:pPr algn="ctr" defTabSz="685800"/>
              <a:r>
                <a:rPr lang="en-US" sz="1350" dirty="0">
                  <a:solidFill>
                    <a:srgbClr val="FFFFFF"/>
                  </a:solidFill>
                  <a:latin typeface="Arial"/>
                </a:rPr>
                <a:t>Customer: Reliability  in the Cloud</a:t>
              </a:r>
            </a:p>
          </p:txBody>
        </p:sp>
        <p:cxnSp>
          <p:nvCxnSpPr>
            <p:cNvPr id="8" name="Curved Connector 7"/>
            <p:cNvCxnSpPr>
              <a:stCxn id="2" idx="1"/>
              <a:endCxn id="4" idx="1"/>
            </p:cNvCxnSpPr>
            <p:nvPr/>
          </p:nvCxnSpPr>
          <p:spPr>
            <a:xfrm rot="10800000">
              <a:off x="314919" y="3774309"/>
              <a:ext cx="309196" cy="1828704"/>
            </a:xfrm>
            <a:prstGeom prst="curvedConnector3">
              <a:avLst>
                <a:gd name="adj1" fmla="val 198578"/>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303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897785" y="937564"/>
            <a:ext cx="1845126" cy="0"/>
          </a:xfrm>
          <a:prstGeom prst="straightConnector1">
            <a:avLst/>
          </a:prstGeom>
          <a:ln>
            <a:solidFill>
              <a:schemeClr val="tx1"/>
            </a:solidFill>
            <a:prstDash val="solid"/>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p:cNvCxnSpPr>
          <p:nvPr/>
        </p:nvCxnSpPr>
        <p:spPr>
          <a:xfrm>
            <a:off x="2472329" y="2204977"/>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4" name="TextBox 39"/>
          <p:cNvSpPr txBox="1">
            <a:spLocks noChangeArrowheads="1"/>
          </p:cNvSpPr>
          <p:nvPr/>
        </p:nvSpPr>
        <p:spPr bwMode="auto">
          <a:xfrm>
            <a:off x="7323394" y="848604"/>
            <a:ext cx="815600" cy="507831"/>
          </a:xfrm>
          <a:prstGeom prst="rect">
            <a:avLst/>
          </a:prstGeom>
          <a:noFill/>
          <a:ln w="9525">
            <a:noFill/>
            <a:miter lim="800000"/>
            <a:headEnd/>
            <a:tailEnd/>
          </a:ln>
        </p:spPr>
        <p:txBody>
          <a:bodyPr>
            <a:spAutoFit/>
          </a:bodyPr>
          <a:lstStyle/>
          <a:p>
            <a:r>
              <a:rPr lang="en-US" sz="900" dirty="0">
                <a:solidFill>
                  <a:srgbClr val="FFFFFF"/>
                </a:solidFill>
                <a:latin typeface="Verdana" pitchFamily="34" charset="0"/>
                <a:ea typeface="Verdana" pitchFamily="34" charset="0"/>
                <a:cs typeface="Verdana" pitchFamily="34" charset="0"/>
              </a:rPr>
              <a:t>Elastic load</a:t>
            </a:r>
          </a:p>
          <a:p>
            <a:r>
              <a:rPr lang="en-US" sz="900" dirty="0">
                <a:solidFill>
                  <a:srgbClr val="FFFFFF"/>
                </a:solidFill>
                <a:latin typeface="Verdana" pitchFamily="34" charset="0"/>
                <a:ea typeface="Verdana" pitchFamily="34" charset="0"/>
                <a:cs typeface="Verdana" pitchFamily="34" charset="0"/>
              </a:rPr>
              <a:t>balancing</a:t>
            </a:r>
          </a:p>
        </p:txBody>
      </p:sp>
      <p:sp>
        <p:nvSpPr>
          <p:cNvPr id="21" name="TextBox 38"/>
          <p:cNvSpPr txBox="1">
            <a:spLocks noChangeArrowheads="1"/>
          </p:cNvSpPr>
          <p:nvPr/>
        </p:nvSpPr>
        <p:spPr bwMode="auto">
          <a:xfrm>
            <a:off x="4234409" y="1232944"/>
            <a:ext cx="753866" cy="230832"/>
          </a:xfrm>
          <a:prstGeom prst="rect">
            <a:avLst/>
          </a:prstGeom>
          <a:noFill/>
          <a:ln w="9525">
            <a:noFill/>
            <a:miter lim="800000"/>
            <a:headEnd/>
            <a:tailEnd/>
          </a:ln>
        </p:spPr>
        <p:txBody>
          <a:bodyPr wrap="square">
            <a:spAutoFit/>
          </a:bodyPr>
          <a:lstStyle/>
          <a:p>
            <a:pPr algn="ctr"/>
            <a:r>
              <a:rPr lang="en-US" sz="900" dirty="0">
                <a:solidFill>
                  <a:srgbClr val="FFFFFF"/>
                </a:solidFill>
                <a:latin typeface="Verdana" pitchFamily="34" charset="0"/>
                <a:ea typeface="Verdana" pitchFamily="34" charset="0"/>
                <a:cs typeface="Verdana" pitchFamily="34" charset="0"/>
              </a:rPr>
              <a:t>Route 53</a:t>
            </a:r>
          </a:p>
        </p:txBody>
      </p:sp>
      <p:sp>
        <p:nvSpPr>
          <p:cNvPr id="25" name="TextBox 37"/>
          <p:cNvSpPr txBox="1">
            <a:spLocks noChangeArrowheads="1"/>
          </p:cNvSpPr>
          <p:nvPr/>
        </p:nvSpPr>
        <p:spPr bwMode="auto">
          <a:xfrm>
            <a:off x="1703866" y="1028449"/>
            <a:ext cx="1555750" cy="198196"/>
          </a:xfrm>
          <a:prstGeom prst="rect">
            <a:avLst/>
          </a:prstGeom>
          <a:noFill/>
          <a:ln w="9525">
            <a:noFill/>
            <a:miter lim="800000"/>
            <a:headEnd/>
            <a:tailEnd/>
          </a:ln>
        </p:spPr>
        <p:txBody>
          <a:bodyPr>
            <a:spAutoFit/>
          </a:bodyPr>
          <a:lstStyle/>
          <a:p>
            <a:r>
              <a:rPr lang="en-US" sz="688" dirty="0">
                <a:solidFill>
                  <a:srgbClr val="8FA7C4"/>
                </a:solidFill>
                <a:latin typeface="Arial"/>
                <a:ea typeface="Verdana" pitchFamily="34" charset="0"/>
                <a:cs typeface="Arial"/>
              </a:rPr>
              <a:t>Corporate data center</a:t>
            </a:r>
          </a:p>
        </p:txBody>
      </p:sp>
      <p:cxnSp>
        <p:nvCxnSpPr>
          <p:cNvPr id="33" name="Straight Arrow Connector 32"/>
          <p:cNvCxnSpPr>
            <a:cxnSpLocks/>
          </p:cNvCxnSpPr>
          <p:nvPr/>
        </p:nvCxnSpPr>
        <p:spPr>
          <a:xfrm>
            <a:off x="7138746" y="2412531"/>
            <a:ext cx="0" cy="22366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cxnSpLocks/>
          </p:cNvCxnSpPr>
          <p:nvPr/>
        </p:nvCxnSpPr>
        <p:spPr>
          <a:xfrm flipH="1">
            <a:off x="7124702" y="3438755"/>
            <a:ext cx="1" cy="15148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5" name="TextBox 37"/>
          <p:cNvSpPr txBox="1">
            <a:spLocks noChangeArrowheads="1"/>
          </p:cNvSpPr>
          <p:nvPr/>
        </p:nvSpPr>
        <p:spPr bwMode="auto">
          <a:xfrm>
            <a:off x="6275581" y="4549255"/>
            <a:ext cx="1555750" cy="230832"/>
          </a:xfrm>
          <a:prstGeom prst="rect">
            <a:avLst/>
          </a:prstGeom>
          <a:noFill/>
          <a:ln w="9525">
            <a:noFill/>
            <a:miter lim="800000"/>
            <a:headEnd/>
            <a:tailEnd/>
          </a:ln>
        </p:spPr>
        <p:txBody>
          <a:bodyPr>
            <a:spAutoFit/>
          </a:bodyPr>
          <a:lstStyle/>
          <a:p>
            <a:r>
              <a:rPr lang="en-US" sz="900" dirty="0">
                <a:solidFill>
                  <a:srgbClr val="FFFFFF"/>
                </a:solidFill>
                <a:ea typeface="Verdana" pitchFamily="34" charset="0"/>
                <a:cs typeface="Arial"/>
              </a:rPr>
              <a:t>AWS Region</a:t>
            </a:r>
            <a:endParaRPr lang="en-US" sz="900" dirty="0">
              <a:solidFill>
                <a:srgbClr val="FFFFFF"/>
              </a:solidFill>
              <a:latin typeface="Amazon Ember" panose="02000000000000000000" pitchFamily="2" charset="0"/>
              <a:ea typeface="Verdana" pitchFamily="34" charset="0"/>
              <a:cs typeface="Arial"/>
            </a:endParaRPr>
          </a:p>
        </p:txBody>
      </p:sp>
      <p:sp>
        <p:nvSpPr>
          <p:cNvPr id="41" name="TextBox 38"/>
          <p:cNvSpPr txBox="1">
            <a:spLocks noChangeArrowheads="1"/>
          </p:cNvSpPr>
          <p:nvPr/>
        </p:nvSpPr>
        <p:spPr bwMode="auto">
          <a:xfrm>
            <a:off x="2923666" y="4119098"/>
            <a:ext cx="8999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sp>
        <p:nvSpPr>
          <p:cNvPr id="42" name="TextBox 39"/>
          <p:cNvSpPr txBox="1">
            <a:spLocks noChangeArrowheads="1"/>
          </p:cNvSpPr>
          <p:nvPr/>
        </p:nvSpPr>
        <p:spPr bwMode="auto">
          <a:xfrm>
            <a:off x="5522309" y="845538"/>
            <a:ext cx="585094" cy="226985"/>
          </a:xfrm>
          <a:prstGeom prst="rect">
            <a:avLst/>
          </a:prstGeom>
          <a:solidFill>
            <a:srgbClr val="282828"/>
          </a:solidFill>
          <a:ln w="9525">
            <a:noFill/>
            <a:miter lim="800000"/>
            <a:headEnd/>
            <a:tailEnd/>
          </a:ln>
        </p:spPr>
        <p:txBody>
          <a:bodyPr wrap="square">
            <a:spAutoFit/>
          </a:bodyPr>
          <a:lstStyle/>
          <a:p>
            <a:pPr algn="ctr"/>
            <a:r>
              <a:rPr lang="en-US" sz="875" dirty="0">
                <a:solidFill>
                  <a:srgbClr val="FFFFFF"/>
                </a:solidFill>
                <a:latin typeface="Verdana" pitchFamily="34" charset="0"/>
                <a:ea typeface="Verdana" pitchFamily="34" charset="0"/>
                <a:cs typeface="Verdana" pitchFamily="34" charset="0"/>
              </a:rPr>
              <a:t>Active</a:t>
            </a:r>
            <a:endParaRPr lang="en-US" sz="900" dirty="0">
              <a:solidFill>
                <a:srgbClr val="FFFFFF"/>
              </a:solidFill>
              <a:latin typeface="Verdana" pitchFamily="34" charset="0"/>
              <a:ea typeface="Verdana" pitchFamily="34" charset="0"/>
              <a:cs typeface="Verdana" pitchFamily="34" charset="0"/>
            </a:endParaRPr>
          </a:p>
        </p:txBody>
      </p:sp>
      <p:sp>
        <p:nvSpPr>
          <p:cNvPr id="43" name="Rectangle 42">
            <a:extLst>
              <a:ext uri="{FF2B5EF4-FFF2-40B4-BE49-F238E27FC236}">
                <a16:creationId xmlns:a16="http://schemas.microsoft.com/office/drawing/2014/main" id="{2105D914-6F00-5F49-A0DB-98EA3C0B8399}"/>
              </a:ext>
            </a:extLst>
          </p:cNvPr>
          <p:cNvSpPr/>
          <p:nvPr/>
        </p:nvSpPr>
        <p:spPr>
          <a:xfrm>
            <a:off x="214810" y="-1376487"/>
            <a:ext cx="5173376" cy="45357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67130" tIns="33605" rIns="67130" bIns="33605" rtlCol="0" anchor="ctr"/>
          <a:lstStyle/>
          <a:p>
            <a:pPr indent="177800" defTabSz="336080"/>
            <a:endParaRPr lang="en-US" sz="3000" dirty="0">
              <a:solidFill>
                <a:schemeClr val="tx1"/>
              </a:solidFill>
              <a:latin typeface="+mj-lt"/>
            </a:endParaRPr>
          </a:p>
        </p:txBody>
      </p:sp>
      <p:pic>
        <p:nvPicPr>
          <p:cNvPr id="51" name="Graphic 50">
            <a:extLst>
              <a:ext uri="{FF2B5EF4-FFF2-40B4-BE49-F238E27FC236}">
                <a16:creationId xmlns:a16="http://schemas.microsoft.com/office/drawing/2014/main" id="{AFF0FF6A-4A14-47A8-A2A8-2A94C12679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9702" y="741212"/>
            <a:ext cx="444500" cy="444500"/>
          </a:xfrm>
          <a:prstGeom prst="rect">
            <a:avLst/>
          </a:prstGeom>
        </p:spPr>
      </p:pic>
      <p:pic>
        <p:nvPicPr>
          <p:cNvPr id="52" name="Graphic 51">
            <a:extLst>
              <a:ext uri="{FF2B5EF4-FFF2-40B4-BE49-F238E27FC236}">
                <a16:creationId xmlns:a16="http://schemas.microsoft.com/office/drawing/2014/main" id="{DAAFACB4-179F-4440-8ADE-15FF5D4E8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5581" y="477268"/>
            <a:ext cx="155485" cy="170341"/>
          </a:xfrm>
          <a:prstGeom prst="rect">
            <a:avLst/>
          </a:prstGeom>
        </p:spPr>
      </p:pic>
      <p:sp>
        <p:nvSpPr>
          <p:cNvPr id="53" name="Rectangle 52">
            <a:extLst>
              <a:ext uri="{FF2B5EF4-FFF2-40B4-BE49-F238E27FC236}">
                <a16:creationId xmlns:a16="http://schemas.microsoft.com/office/drawing/2014/main" id="{B93D2D98-0D17-42C2-B41E-5948EE219263}"/>
              </a:ext>
            </a:extLst>
          </p:cNvPr>
          <p:cNvSpPr/>
          <p:nvPr/>
        </p:nvSpPr>
        <p:spPr>
          <a:xfrm>
            <a:off x="6275581" y="481126"/>
            <a:ext cx="1909524" cy="4310149"/>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688" dirty="0">
                <a:solidFill>
                  <a:srgbClr val="FAFAFA"/>
                </a:solidFill>
              </a:rPr>
              <a:t>AWS Cloud</a:t>
            </a:r>
          </a:p>
        </p:txBody>
      </p:sp>
      <p:pic>
        <p:nvPicPr>
          <p:cNvPr id="56" name="Graphic 55">
            <a:extLst>
              <a:ext uri="{FF2B5EF4-FFF2-40B4-BE49-F238E27FC236}">
                <a16:creationId xmlns:a16="http://schemas.microsoft.com/office/drawing/2014/main" id="{E73DFBE7-0EDB-4E3B-8645-2F0544054D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6388" y="798744"/>
            <a:ext cx="444500" cy="444500"/>
          </a:xfrm>
          <a:prstGeom prst="rect">
            <a:avLst/>
          </a:prstGeom>
        </p:spPr>
      </p:pic>
      <p:sp>
        <p:nvSpPr>
          <p:cNvPr id="57" name="Rounded Rectangle 81">
            <a:extLst>
              <a:ext uri="{FF2B5EF4-FFF2-40B4-BE49-F238E27FC236}">
                <a16:creationId xmlns:a16="http://schemas.microsoft.com/office/drawing/2014/main" id="{C44B79A8-9A4C-47E9-8745-CF01E8EBBF25}"/>
              </a:ext>
            </a:extLst>
          </p:cNvPr>
          <p:cNvSpPr/>
          <p:nvPr/>
        </p:nvSpPr>
        <p:spPr>
          <a:xfrm>
            <a:off x="1456550" y="997478"/>
            <a:ext cx="2143833" cy="3793796"/>
          </a:xfrm>
          <a:prstGeom prst="roundRect">
            <a:avLst>
              <a:gd name="adj" fmla="val 0"/>
            </a:avLst>
          </a:prstGeom>
          <a:noFill/>
          <a:ln w="6350">
            <a:solidFill>
              <a:srgbClr val="8FA7C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18" dirty="0">
              <a:solidFill>
                <a:schemeClr val="tx1"/>
              </a:solidFill>
              <a:latin typeface="Helvetica Neue"/>
              <a:cs typeface="Helvetica Neue"/>
            </a:endParaRPr>
          </a:p>
        </p:txBody>
      </p:sp>
      <p:pic>
        <p:nvPicPr>
          <p:cNvPr id="58" name="Graphic 57">
            <a:extLst>
              <a:ext uri="{FF2B5EF4-FFF2-40B4-BE49-F238E27FC236}">
                <a16:creationId xmlns:a16="http://schemas.microsoft.com/office/drawing/2014/main" id="{38597DF1-9DC1-42FE-9E20-513FBF45B9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56549" y="997478"/>
            <a:ext cx="206375" cy="206375"/>
          </a:xfrm>
          <a:prstGeom prst="rect">
            <a:avLst/>
          </a:prstGeom>
        </p:spPr>
      </p:pic>
      <p:sp>
        <p:nvSpPr>
          <p:cNvPr id="44" name="Title 2">
            <a:extLst>
              <a:ext uri="{FF2B5EF4-FFF2-40B4-BE49-F238E27FC236}">
                <a16:creationId xmlns:a16="http://schemas.microsoft.com/office/drawing/2014/main" id="{C37ED1AD-8636-4D2B-91A8-C40823C9130A}"/>
              </a:ext>
            </a:extLst>
          </p:cNvPr>
          <p:cNvSpPr>
            <a:spLocks noGrp="1"/>
          </p:cNvSpPr>
          <p:nvPr>
            <p:ph type="title"/>
          </p:nvPr>
        </p:nvSpPr>
        <p:spPr>
          <a:xfrm>
            <a:off x="202407" y="217133"/>
            <a:ext cx="8739267" cy="674749"/>
          </a:xfrm>
        </p:spPr>
        <p:txBody>
          <a:bodyPr/>
          <a:lstStyle/>
          <a:p>
            <a:r>
              <a:rPr lang="en-US" dirty="0"/>
              <a:t>Multi-site (Normal mode)</a:t>
            </a:r>
            <a:br>
              <a:rPr lang="en-US" dirty="0"/>
            </a:br>
            <a:r>
              <a:rPr lang="en-GB" sz="1250" dirty="0">
                <a:solidFill>
                  <a:schemeClr val="accent2"/>
                </a:solidFill>
              </a:rPr>
              <a:t>www.example.com</a:t>
            </a:r>
            <a:r>
              <a:rPr lang="en-US" sz="1250" dirty="0">
                <a:solidFill>
                  <a:schemeClr val="accent2"/>
                </a:solidFill>
              </a:rPr>
              <a:t> </a:t>
            </a:r>
          </a:p>
        </p:txBody>
      </p:sp>
      <p:cxnSp>
        <p:nvCxnSpPr>
          <p:cNvPr id="48" name="Straight Arrow Connector 47">
            <a:extLst>
              <a:ext uri="{FF2B5EF4-FFF2-40B4-BE49-F238E27FC236}">
                <a16:creationId xmlns:a16="http://schemas.microsoft.com/office/drawing/2014/main" id="{1A57D2C9-0B0F-4605-9CE6-8D813710A7ED}"/>
              </a:ext>
            </a:extLst>
          </p:cNvPr>
          <p:cNvCxnSpPr>
            <a:cxnSpLocks/>
          </p:cNvCxnSpPr>
          <p:nvPr/>
        </p:nvCxnSpPr>
        <p:spPr>
          <a:xfrm flipH="1">
            <a:off x="2603501" y="997857"/>
            <a:ext cx="1641928" cy="571109"/>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9" name="TextBox 39">
            <a:extLst>
              <a:ext uri="{FF2B5EF4-FFF2-40B4-BE49-F238E27FC236}">
                <a16:creationId xmlns:a16="http://schemas.microsoft.com/office/drawing/2014/main" id="{1B6DD6A0-CC14-4798-B229-E38750B5CA34}"/>
              </a:ext>
            </a:extLst>
          </p:cNvPr>
          <p:cNvSpPr txBox="1">
            <a:spLocks noChangeArrowheads="1"/>
          </p:cNvSpPr>
          <p:nvPr/>
        </p:nvSpPr>
        <p:spPr bwMode="auto">
          <a:xfrm rot="20419556">
            <a:off x="3220337" y="1124427"/>
            <a:ext cx="585094" cy="226985"/>
          </a:xfrm>
          <a:prstGeom prst="rect">
            <a:avLst/>
          </a:prstGeom>
          <a:solidFill>
            <a:srgbClr val="282828"/>
          </a:solidFill>
          <a:ln w="9525">
            <a:noFill/>
            <a:miter lim="800000"/>
            <a:headEnd/>
            <a:tailEnd/>
          </a:ln>
        </p:spPr>
        <p:txBody>
          <a:bodyPr wrap="square">
            <a:spAutoFit/>
          </a:bodyPr>
          <a:lstStyle/>
          <a:p>
            <a:pPr algn="ctr"/>
            <a:r>
              <a:rPr lang="en-US" sz="875" dirty="0">
                <a:solidFill>
                  <a:srgbClr val="FFFFFF"/>
                </a:solidFill>
                <a:latin typeface="Verdana" pitchFamily="34" charset="0"/>
                <a:ea typeface="Verdana" pitchFamily="34" charset="0"/>
                <a:cs typeface="Verdana" pitchFamily="34" charset="0"/>
              </a:rPr>
              <a:t>Active</a:t>
            </a:r>
            <a:endParaRPr lang="en-US" sz="900" dirty="0">
              <a:solidFill>
                <a:srgbClr val="FFFFFF"/>
              </a:solidFill>
              <a:latin typeface="Verdana" pitchFamily="34" charset="0"/>
              <a:ea typeface="Verdana" pitchFamily="34" charset="0"/>
              <a:cs typeface="Verdana" pitchFamily="34" charset="0"/>
            </a:endParaRPr>
          </a:p>
        </p:txBody>
      </p:sp>
      <p:cxnSp>
        <p:nvCxnSpPr>
          <p:cNvPr id="50" name="Straight Arrow Connector 49">
            <a:extLst>
              <a:ext uri="{FF2B5EF4-FFF2-40B4-BE49-F238E27FC236}">
                <a16:creationId xmlns:a16="http://schemas.microsoft.com/office/drawing/2014/main" id="{EBA0105E-A4A4-4200-A555-87C4703619EF}"/>
              </a:ext>
            </a:extLst>
          </p:cNvPr>
          <p:cNvCxnSpPr>
            <a:cxnSpLocks/>
          </p:cNvCxnSpPr>
          <p:nvPr/>
        </p:nvCxnSpPr>
        <p:spPr>
          <a:xfrm>
            <a:off x="3381375" y="3119438"/>
            <a:ext cx="3111500" cy="528206"/>
          </a:xfrm>
          <a:prstGeom prst="straightConnector1">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EE80380-35E6-4385-9C3C-F02634C8006F}"/>
              </a:ext>
            </a:extLst>
          </p:cNvPr>
          <p:cNvCxnSpPr>
            <a:cxnSpLocks/>
          </p:cNvCxnSpPr>
          <p:nvPr/>
        </p:nvCxnSpPr>
        <p:spPr>
          <a:xfrm>
            <a:off x="2801499" y="3944836"/>
            <a:ext cx="3810439" cy="0"/>
          </a:xfrm>
          <a:prstGeom prst="straightConnector1">
            <a:avLst/>
          </a:prstGeom>
          <a:ln>
            <a:solidFill>
              <a:schemeClr val="tx1">
                <a:alpha val="50000"/>
              </a:schemeClr>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61" name="TextBox 60">
            <a:extLst>
              <a:ext uri="{FF2B5EF4-FFF2-40B4-BE49-F238E27FC236}">
                <a16:creationId xmlns:a16="http://schemas.microsoft.com/office/drawing/2014/main" id="{0309D0E3-6AF6-45C2-BF64-47C2CBAAA956}"/>
              </a:ext>
            </a:extLst>
          </p:cNvPr>
          <p:cNvSpPr txBox="1"/>
          <p:nvPr/>
        </p:nvSpPr>
        <p:spPr>
          <a:xfrm>
            <a:off x="4130057" y="3857540"/>
            <a:ext cx="1252542" cy="226985"/>
          </a:xfrm>
          <a:prstGeom prst="rect">
            <a:avLst/>
          </a:prstGeom>
          <a:solidFill>
            <a:srgbClr val="282828"/>
          </a:solidFill>
        </p:spPr>
        <p:txBody>
          <a:bodyPr wrap="square" rtlCol="0">
            <a:spAutoFit/>
          </a:bodyPr>
          <a:lstStyle/>
          <a:p>
            <a:pPr algn="ctr"/>
            <a:r>
              <a:rPr lang="en-GB" sz="875" dirty="0">
                <a:solidFill>
                  <a:srgbClr val="FFFFFF"/>
                </a:solidFill>
              </a:rPr>
              <a:t>Mirroring/replication</a:t>
            </a:r>
            <a:endParaRPr lang="en-US" sz="875" dirty="0">
              <a:solidFill>
                <a:srgbClr val="FFFFFF"/>
              </a:solidFill>
            </a:endParaRPr>
          </a:p>
        </p:txBody>
      </p:sp>
      <p:cxnSp>
        <p:nvCxnSpPr>
          <p:cNvPr id="63" name="Straight Arrow Connector 62">
            <a:extLst>
              <a:ext uri="{FF2B5EF4-FFF2-40B4-BE49-F238E27FC236}">
                <a16:creationId xmlns:a16="http://schemas.microsoft.com/office/drawing/2014/main" id="{B57D2916-701A-4AF2-94BF-A160EA0D45EB}"/>
              </a:ext>
            </a:extLst>
          </p:cNvPr>
          <p:cNvCxnSpPr>
            <a:cxnSpLocks/>
          </p:cNvCxnSpPr>
          <p:nvPr/>
        </p:nvCxnSpPr>
        <p:spPr>
          <a:xfrm flipH="1">
            <a:off x="2936876" y="3016250"/>
            <a:ext cx="3722687" cy="779316"/>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TextBox 39">
            <a:extLst>
              <a:ext uri="{FF2B5EF4-FFF2-40B4-BE49-F238E27FC236}">
                <a16:creationId xmlns:a16="http://schemas.microsoft.com/office/drawing/2014/main" id="{71AE5755-4237-4782-B172-2A112BA883E6}"/>
              </a:ext>
            </a:extLst>
          </p:cNvPr>
          <p:cNvSpPr txBox="1">
            <a:spLocks noChangeArrowheads="1"/>
          </p:cNvSpPr>
          <p:nvPr/>
        </p:nvSpPr>
        <p:spPr bwMode="auto">
          <a:xfrm>
            <a:off x="4434861" y="2726653"/>
            <a:ext cx="947738" cy="553998"/>
          </a:xfrm>
          <a:prstGeom prst="rect">
            <a:avLst/>
          </a:prstGeom>
          <a:noFill/>
          <a:ln w="9525">
            <a:noFill/>
            <a:miter lim="800000"/>
            <a:headEnd/>
            <a:tailEnd/>
          </a:ln>
        </p:spPr>
        <p:txBody>
          <a:bodyPr>
            <a:spAutoFit/>
          </a:bodyPr>
          <a:lstStyle/>
          <a:p>
            <a:pPr algn="ctr"/>
            <a:r>
              <a:rPr lang="en-US" sz="1000" dirty="0">
                <a:solidFill>
                  <a:srgbClr val="FFFFFF"/>
                </a:solidFill>
                <a:ea typeface="Verdana" pitchFamily="34" charset="0"/>
              </a:rPr>
              <a:t>Application data source  cut over</a:t>
            </a:r>
          </a:p>
        </p:txBody>
      </p:sp>
      <p:grpSp>
        <p:nvGrpSpPr>
          <p:cNvPr id="99" name="Group 98">
            <a:extLst>
              <a:ext uri="{FF2B5EF4-FFF2-40B4-BE49-F238E27FC236}">
                <a16:creationId xmlns:a16="http://schemas.microsoft.com/office/drawing/2014/main" id="{A6B1AC38-4D55-4FA1-97F7-4B8ACDE27677}"/>
              </a:ext>
            </a:extLst>
          </p:cNvPr>
          <p:cNvGrpSpPr/>
          <p:nvPr/>
        </p:nvGrpSpPr>
        <p:grpSpPr>
          <a:xfrm>
            <a:off x="2334088" y="1650555"/>
            <a:ext cx="276483" cy="500856"/>
            <a:chOff x="1338479" y="1250065"/>
            <a:chExt cx="355724" cy="644410"/>
          </a:xfrm>
          <a:solidFill>
            <a:srgbClr val="282828"/>
          </a:solidFill>
        </p:grpSpPr>
        <p:sp>
          <p:nvSpPr>
            <p:cNvPr id="100" name="Rectangle 99">
              <a:extLst>
                <a:ext uri="{FF2B5EF4-FFF2-40B4-BE49-F238E27FC236}">
                  <a16:creationId xmlns:a16="http://schemas.microsoft.com/office/drawing/2014/main" id="{31CEA6AB-21CA-468F-9F0C-C5BA3E1A0FB3}"/>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1" name="Straight Connector 100">
              <a:extLst>
                <a:ext uri="{FF2B5EF4-FFF2-40B4-BE49-F238E27FC236}">
                  <a16:creationId xmlns:a16="http://schemas.microsoft.com/office/drawing/2014/main" id="{E81333E1-5D6C-4D0F-9809-30E5BD11EAAE}"/>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02" name="Group 101">
              <a:extLst>
                <a:ext uri="{FF2B5EF4-FFF2-40B4-BE49-F238E27FC236}">
                  <a16:creationId xmlns:a16="http://schemas.microsoft.com/office/drawing/2014/main" id="{BA770C87-FB67-4739-861C-505A5DFC400B}"/>
                </a:ext>
              </a:extLst>
            </p:cNvPr>
            <p:cNvGrpSpPr/>
            <p:nvPr/>
          </p:nvGrpSpPr>
          <p:grpSpPr>
            <a:xfrm>
              <a:off x="1365987" y="1834035"/>
              <a:ext cx="62416" cy="16710"/>
              <a:chOff x="4469567" y="3339387"/>
              <a:chExt cx="130678" cy="27432"/>
            </a:xfrm>
            <a:grpFill/>
          </p:grpSpPr>
          <p:sp>
            <p:nvSpPr>
              <p:cNvPr id="133" name="Oval 132">
                <a:extLst>
                  <a:ext uri="{FF2B5EF4-FFF2-40B4-BE49-F238E27FC236}">
                    <a16:creationId xmlns:a16="http://schemas.microsoft.com/office/drawing/2014/main" id="{6724D958-17F9-4F7A-8088-18A55434ACB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4" name="Oval 133">
                <a:extLst>
                  <a:ext uri="{FF2B5EF4-FFF2-40B4-BE49-F238E27FC236}">
                    <a16:creationId xmlns:a16="http://schemas.microsoft.com/office/drawing/2014/main" id="{F151A746-3263-41C7-9985-D98A3F8F68BA}"/>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5" name="Oval 134">
                <a:extLst>
                  <a:ext uri="{FF2B5EF4-FFF2-40B4-BE49-F238E27FC236}">
                    <a16:creationId xmlns:a16="http://schemas.microsoft.com/office/drawing/2014/main" id="{F423584E-9ECD-41D2-860A-92347A4A278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3" name="Rectangle 102">
              <a:extLst>
                <a:ext uri="{FF2B5EF4-FFF2-40B4-BE49-F238E27FC236}">
                  <a16:creationId xmlns:a16="http://schemas.microsoft.com/office/drawing/2014/main" id="{CF9B7BBA-BA53-433E-96C4-8BAB9F0E172D}"/>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4" name="Straight Connector 103">
              <a:extLst>
                <a:ext uri="{FF2B5EF4-FFF2-40B4-BE49-F238E27FC236}">
                  <a16:creationId xmlns:a16="http://schemas.microsoft.com/office/drawing/2014/main" id="{F5CD1604-0BBA-4577-95AC-30218B8A8B4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05" name="Group 104">
              <a:extLst>
                <a:ext uri="{FF2B5EF4-FFF2-40B4-BE49-F238E27FC236}">
                  <a16:creationId xmlns:a16="http://schemas.microsoft.com/office/drawing/2014/main" id="{889090E4-68A4-4A46-A9AB-D30793D79FE3}"/>
                </a:ext>
              </a:extLst>
            </p:cNvPr>
            <p:cNvGrpSpPr/>
            <p:nvPr/>
          </p:nvGrpSpPr>
          <p:grpSpPr>
            <a:xfrm>
              <a:off x="1365987" y="1725986"/>
              <a:ext cx="62416" cy="16710"/>
              <a:chOff x="4469567" y="3339387"/>
              <a:chExt cx="130678" cy="27432"/>
            </a:xfrm>
            <a:grpFill/>
          </p:grpSpPr>
          <p:sp>
            <p:nvSpPr>
              <p:cNvPr id="130" name="Oval 129">
                <a:extLst>
                  <a:ext uri="{FF2B5EF4-FFF2-40B4-BE49-F238E27FC236}">
                    <a16:creationId xmlns:a16="http://schemas.microsoft.com/office/drawing/2014/main" id="{7D6C6693-0A4D-4BC4-904B-45056BD0AD95}"/>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1" name="Oval 130">
                <a:extLst>
                  <a:ext uri="{FF2B5EF4-FFF2-40B4-BE49-F238E27FC236}">
                    <a16:creationId xmlns:a16="http://schemas.microsoft.com/office/drawing/2014/main" id="{C2019A4D-E577-4370-B808-D142C3E98299}"/>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2" name="Oval 131">
                <a:extLst>
                  <a:ext uri="{FF2B5EF4-FFF2-40B4-BE49-F238E27FC236}">
                    <a16:creationId xmlns:a16="http://schemas.microsoft.com/office/drawing/2014/main" id="{0832A7BE-9F7B-4BA1-A804-6CEFDDD57E3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6" name="Rectangle 105">
              <a:extLst>
                <a:ext uri="{FF2B5EF4-FFF2-40B4-BE49-F238E27FC236}">
                  <a16:creationId xmlns:a16="http://schemas.microsoft.com/office/drawing/2014/main" id="{425951F9-BD48-4A83-BA0D-F35311430611}"/>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7" name="Straight Connector 106">
              <a:extLst>
                <a:ext uri="{FF2B5EF4-FFF2-40B4-BE49-F238E27FC236}">
                  <a16:creationId xmlns:a16="http://schemas.microsoft.com/office/drawing/2014/main" id="{661B3096-D242-487B-A47F-592F47D7F1AE}"/>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08" name="Group 107">
              <a:extLst>
                <a:ext uri="{FF2B5EF4-FFF2-40B4-BE49-F238E27FC236}">
                  <a16:creationId xmlns:a16="http://schemas.microsoft.com/office/drawing/2014/main" id="{F54EB969-4F70-467E-8143-66A7EEA9CFD4}"/>
                </a:ext>
              </a:extLst>
            </p:cNvPr>
            <p:cNvGrpSpPr/>
            <p:nvPr/>
          </p:nvGrpSpPr>
          <p:grpSpPr>
            <a:xfrm>
              <a:off x="1365987" y="1617938"/>
              <a:ext cx="62416" cy="16710"/>
              <a:chOff x="4469567" y="3339387"/>
              <a:chExt cx="130678" cy="27432"/>
            </a:xfrm>
            <a:grpFill/>
          </p:grpSpPr>
          <p:sp>
            <p:nvSpPr>
              <p:cNvPr id="127" name="Oval 126">
                <a:extLst>
                  <a:ext uri="{FF2B5EF4-FFF2-40B4-BE49-F238E27FC236}">
                    <a16:creationId xmlns:a16="http://schemas.microsoft.com/office/drawing/2014/main" id="{0C546C3A-EB6C-4CD4-8889-7BA1A914528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8" name="Oval 127">
                <a:extLst>
                  <a:ext uri="{FF2B5EF4-FFF2-40B4-BE49-F238E27FC236}">
                    <a16:creationId xmlns:a16="http://schemas.microsoft.com/office/drawing/2014/main" id="{27B14E73-0128-4F0C-A021-1F617DB3F91B}"/>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9" name="Oval 128">
                <a:extLst>
                  <a:ext uri="{FF2B5EF4-FFF2-40B4-BE49-F238E27FC236}">
                    <a16:creationId xmlns:a16="http://schemas.microsoft.com/office/drawing/2014/main" id="{1D7986EF-6DBF-41FD-896E-691FA2B4C3B6}"/>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9" name="Rectangle 108">
              <a:extLst>
                <a:ext uri="{FF2B5EF4-FFF2-40B4-BE49-F238E27FC236}">
                  <a16:creationId xmlns:a16="http://schemas.microsoft.com/office/drawing/2014/main" id="{26A1CEA4-68D4-4D84-A807-F7B6E37750A6}"/>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0" name="Straight Connector 109">
              <a:extLst>
                <a:ext uri="{FF2B5EF4-FFF2-40B4-BE49-F238E27FC236}">
                  <a16:creationId xmlns:a16="http://schemas.microsoft.com/office/drawing/2014/main" id="{7649D79A-0614-4545-B193-CC9FDE6E1C95}"/>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11" name="Group 110">
              <a:extLst>
                <a:ext uri="{FF2B5EF4-FFF2-40B4-BE49-F238E27FC236}">
                  <a16:creationId xmlns:a16="http://schemas.microsoft.com/office/drawing/2014/main" id="{33638C5F-03CA-49EA-B4E2-99E9922F24D1}"/>
                </a:ext>
              </a:extLst>
            </p:cNvPr>
            <p:cNvGrpSpPr/>
            <p:nvPr/>
          </p:nvGrpSpPr>
          <p:grpSpPr>
            <a:xfrm>
              <a:off x="1365987" y="1509890"/>
              <a:ext cx="62416" cy="16710"/>
              <a:chOff x="4469567" y="3339387"/>
              <a:chExt cx="130678" cy="27432"/>
            </a:xfrm>
            <a:grpFill/>
          </p:grpSpPr>
          <p:sp>
            <p:nvSpPr>
              <p:cNvPr id="124" name="Oval 123">
                <a:extLst>
                  <a:ext uri="{FF2B5EF4-FFF2-40B4-BE49-F238E27FC236}">
                    <a16:creationId xmlns:a16="http://schemas.microsoft.com/office/drawing/2014/main" id="{1238F331-8A7C-45D4-8AF7-88BA4B01409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5" name="Oval 124">
                <a:extLst>
                  <a:ext uri="{FF2B5EF4-FFF2-40B4-BE49-F238E27FC236}">
                    <a16:creationId xmlns:a16="http://schemas.microsoft.com/office/drawing/2014/main" id="{B923E4E8-3285-4548-A186-658F2EF811A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6" name="Oval 125">
                <a:extLst>
                  <a:ext uri="{FF2B5EF4-FFF2-40B4-BE49-F238E27FC236}">
                    <a16:creationId xmlns:a16="http://schemas.microsoft.com/office/drawing/2014/main" id="{B74F4DA9-BF48-4179-AD85-42C7E9BC2F7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2" name="Rectangle 111">
              <a:extLst>
                <a:ext uri="{FF2B5EF4-FFF2-40B4-BE49-F238E27FC236}">
                  <a16:creationId xmlns:a16="http://schemas.microsoft.com/office/drawing/2014/main" id="{7EE78FAF-D425-4F57-AA9E-36EC49C12968}"/>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3" name="Straight Connector 112">
              <a:extLst>
                <a:ext uri="{FF2B5EF4-FFF2-40B4-BE49-F238E27FC236}">
                  <a16:creationId xmlns:a16="http://schemas.microsoft.com/office/drawing/2014/main" id="{1F6B0AF4-4BCC-412B-846F-2491E0BC0C46}"/>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14" name="Group 113">
              <a:extLst>
                <a:ext uri="{FF2B5EF4-FFF2-40B4-BE49-F238E27FC236}">
                  <a16:creationId xmlns:a16="http://schemas.microsoft.com/office/drawing/2014/main" id="{28E113F1-BCE3-44F1-B841-A251934A74F9}"/>
                </a:ext>
              </a:extLst>
            </p:cNvPr>
            <p:cNvGrpSpPr/>
            <p:nvPr/>
          </p:nvGrpSpPr>
          <p:grpSpPr>
            <a:xfrm>
              <a:off x="1365987" y="1401841"/>
              <a:ext cx="62416" cy="16710"/>
              <a:chOff x="4469567" y="3339387"/>
              <a:chExt cx="130678" cy="27432"/>
            </a:xfrm>
            <a:grpFill/>
          </p:grpSpPr>
          <p:sp>
            <p:nvSpPr>
              <p:cNvPr id="121" name="Oval 120">
                <a:extLst>
                  <a:ext uri="{FF2B5EF4-FFF2-40B4-BE49-F238E27FC236}">
                    <a16:creationId xmlns:a16="http://schemas.microsoft.com/office/drawing/2014/main" id="{9B8718E9-80FC-457E-85B9-FD72F7D21B01}"/>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2" name="Oval 121">
                <a:extLst>
                  <a:ext uri="{FF2B5EF4-FFF2-40B4-BE49-F238E27FC236}">
                    <a16:creationId xmlns:a16="http://schemas.microsoft.com/office/drawing/2014/main" id="{3D117CE1-2FBF-4C89-AFFE-1846C694C7C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3" name="Oval 122">
                <a:extLst>
                  <a:ext uri="{FF2B5EF4-FFF2-40B4-BE49-F238E27FC236}">
                    <a16:creationId xmlns:a16="http://schemas.microsoft.com/office/drawing/2014/main" id="{C17588CF-8A58-4371-A378-94DDA94B1BCB}"/>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5" name="Rectangle 114">
              <a:extLst>
                <a:ext uri="{FF2B5EF4-FFF2-40B4-BE49-F238E27FC236}">
                  <a16:creationId xmlns:a16="http://schemas.microsoft.com/office/drawing/2014/main" id="{AD38B982-DD4A-4E76-9202-E07878A1571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6" name="Straight Connector 115">
              <a:extLst>
                <a:ext uri="{FF2B5EF4-FFF2-40B4-BE49-F238E27FC236}">
                  <a16:creationId xmlns:a16="http://schemas.microsoft.com/office/drawing/2014/main" id="{EE87B14E-1A82-4000-90A5-E2F2F38EAD38}"/>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17" name="Group 116">
              <a:extLst>
                <a:ext uri="{FF2B5EF4-FFF2-40B4-BE49-F238E27FC236}">
                  <a16:creationId xmlns:a16="http://schemas.microsoft.com/office/drawing/2014/main" id="{E596112D-6B10-4D01-9B02-24BF4FCD1DB7}"/>
                </a:ext>
              </a:extLst>
            </p:cNvPr>
            <p:cNvGrpSpPr/>
            <p:nvPr/>
          </p:nvGrpSpPr>
          <p:grpSpPr>
            <a:xfrm>
              <a:off x="1365987" y="1293794"/>
              <a:ext cx="62416" cy="16710"/>
              <a:chOff x="4469567" y="3339387"/>
              <a:chExt cx="130678" cy="27432"/>
            </a:xfrm>
            <a:grpFill/>
          </p:grpSpPr>
          <p:sp>
            <p:nvSpPr>
              <p:cNvPr id="118" name="Oval 117">
                <a:extLst>
                  <a:ext uri="{FF2B5EF4-FFF2-40B4-BE49-F238E27FC236}">
                    <a16:creationId xmlns:a16="http://schemas.microsoft.com/office/drawing/2014/main" id="{CB40E645-F34A-447C-A017-0F3EB2C78D6B}"/>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9" name="Oval 118">
                <a:extLst>
                  <a:ext uri="{FF2B5EF4-FFF2-40B4-BE49-F238E27FC236}">
                    <a16:creationId xmlns:a16="http://schemas.microsoft.com/office/drawing/2014/main" id="{14FF1ACA-C709-4E9A-9C7E-0B9DDA6400A8}"/>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0" name="Oval 119">
                <a:extLst>
                  <a:ext uri="{FF2B5EF4-FFF2-40B4-BE49-F238E27FC236}">
                    <a16:creationId xmlns:a16="http://schemas.microsoft.com/office/drawing/2014/main" id="{298DA405-3914-4B8D-BA23-93F649C2147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136" name="Group 135">
            <a:extLst>
              <a:ext uri="{FF2B5EF4-FFF2-40B4-BE49-F238E27FC236}">
                <a16:creationId xmlns:a16="http://schemas.microsoft.com/office/drawing/2014/main" id="{D8450600-73E9-49CE-B5A6-5142E080C698}"/>
              </a:ext>
            </a:extLst>
          </p:cNvPr>
          <p:cNvGrpSpPr/>
          <p:nvPr/>
        </p:nvGrpSpPr>
        <p:grpSpPr>
          <a:xfrm>
            <a:off x="2334088" y="2779158"/>
            <a:ext cx="276483" cy="500856"/>
            <a:chOff x="1338479" y="1250065"/>
            <a:chExt cx="355724" cy="644410"/>
          </a:xfrm>
          <a:solidFill>
            <a:srgbClr val="282828"/>
          </a:solidFill>
        </p:grpSpPr>
        <p:sp>
          <p:nvSpPr>
            <p:cNvPr id="137" name="Rectangle 136">
              <a:extLst>
                <a:ext uri="{FF2B5EF4-FFF2-40B4-BE49-F238E27FC236}">
                  <a16:creationId xmlns:a16="http://schemas.microsoft.com/office/drawing/2014/main" id="{4596846C-C6CC-44A1-80AC-963CB4620F02}"/>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38" name="Straight Connector 137">
              <a:extLst>
                <a:ext uri="{FF2B5EF4-FFF2-40B4-BE49-F238E27FC236}">
                  <a16:creationId xmlns:a16="http://schemas.microsoft.com/office/drawing/2014/main" id="{8125B797-E4B9-42A6-8B30-19213DD7C803}"/>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39" name="Group 138">
              <a:extLst>
                <a:ext uri="{FF2B5EF4-FFF2-40B4-BE49-F238E27FC236}">
                  <a16:creationId xmlns:a16="http://schemas.microsoft.com/office/drawing/2014/main" id="{77CFA296-C5CB-4256-B45C-400F4FFF8580}"/>
                </a:ext>
              </a:extLst>
            </p:cNvPr>
            <p:cNvGrpSpPr/>
            <p:nvPr/>
          </p:nvGrpSpPr>
          <p:grpSpPr>
            <a:xfrm>
              <a:off x="1365987" y="1834035"/>
              <a:ext cx="62416" cy="16710"/>
              <a:chOff x="4469567" y="3339387"/>
              <a:chExt cx="130678" cy="27432"/>
            </a:xfrm>
            <a:grpFill/>
          </p:grpSpPr>
          <p:sp>
            <p:nvSpPr>
              <p:cNvPr id="170" name="Oval 169">
                <a:extLst>
                  <a:ext uri="{FF2B5EF4-FFF2-40B4-BE49-F238E27FC236}">
                    <a16:creationId xmlns:a16="http://schemas.microsoft.com/office/drawing/2014/main" id="{BB50C796-F1D4-4447-A5B4-EF8BC8D0970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1" name="Oval 170">
                <a:extLst>
                  <a:ext uri="{FF2B5EF4-FFF2-40B4-BE49-F238E27FC236}">
                    <a16:creationId xmlns:a16="http://schemas.microsoft.com/office/drawing/2014/main" id="{19BF3AAA-CB8A-497F-A02D-956140957D6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2" name="Oval 171">
                <a:extLst>
                  <a:ext uri="{FF2B5EF4-FFF2-40B4-BE49-F238E27FC236}">
                    <a16:creationId xmlns:a16="http://schemas.microsoft.com/office/drawing/2014/main" id="{3325756B-BE70-4D0D-8987-8A1A8DCDA1F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0" name="Rectangle 139">
              <a:extLst>
                <a:ext uri="{FF2B5EF4-FFF2-40B4-BE49-F238E27FC236}">
                  <a16:creationId xmlns:a16="http://schemas.microsoft.com/office/drawing/2014/main" id="{689D865C-1BDE-4CD0-BBA8-2364BCF6CB7E}"/>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1" name="Straight Connector 140">
              <a:extLst>
                <a:ext uri="{FF2B5EF4-FFF2-40B4-BE49-F238E27FC236}">
                  <a16:creationId xmlns:a16="http://schemas.microsoft.com/office/drawing/2014/main" id="{0384426B-B39E-44B3-A99A-66064C66DA52}"/>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42" name="Group 141">
              <a:extLst>
                <a:ext uri="{FF2B5EF4-FFF2-40B4-BE49-F238E27FC236}">
                  <a16:creationId xmlns:a16="http://schemas.microsoft.com/office/drawing/2014/main" id="{D19C9584-3B71-4C94-BF58-45A7A8581BF1}"/>
                </a:ext>
              </a:extLst>
            </p:cNvPr>
            <p:cNvGrpSpPr/>
            <p:nvPr/>
          </p:nvGrpSpPr>
          <p:grpSpPr>
            <a:xfrm>
              <a:off x="1365987" y="1725986"/>
              <a:ext cx="62416" cy="16710"/>
              <a:chOff x="4469567" y="3339387"/>
              <a:chExt cx="130678" cy="27432"/>
            </a:xfrm>
            <a:grpFill/>
          </p:grpSpPr>
          <p:sp>
            <p:nvSpPr>
              <p:cNvPr id="167" name="Oval 166">
                <a:extLst>
                  <a:ext uri="{FF2B5EF4-FFF2-40B4-BE49-F238E27FC236}">
                    <a16:creationId xmlns:a16="http://schemas.microsoft.com/office/drawing/2014/main" id="{76D6E95F-E69F-44AA-B710-6BECEB601F74}"/>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8" name="Oval 167">
                <a:extLst>
                  <a:ext uri="{FF2B5EF4-FFF2-40B4-BE49-F238E27FC236}">
                    <a16:creationId xmlns:a16="http://schemas.microsoft.com/office/drawing/2014/main" id="{12F77F7A-75D2-4B96-8D2D-28697A37E27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9" name="Oval 168">
                <a:extLst>
                  <a:ext uri="{FF2B5EF4-FFF2-40B4-BE49-F238E27FC236}">
                    <a16:creationId xmlns:a16="http://schemas.microsoft.com/office/drawing/2014/main" id="{8830031E-0900-4930-9B3E-A1AD1D5C01EE}"/>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3" name="Rectangle 142">
              <a:extLst>
                <a:ext uri="{FF2B5EF4-FFF2-40B4-BE49-F238E27FC236}">
                  <a16:creationId xmlns:a16="http://schemas.microsoft.com/office/drawing/2014/main" id="{6F06E589-58BF-4B9B-8A37-E017075471DA}"/>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4" name="Straight Connector 143">
              <a:extLst>
                <a:ext uri="{FF2B5EF4-FFF2-40B4-BE49-F238E27FC236}">
                  <a16:creationId xmlns:a16="http://schemas.microsoft.com/office/drawing/2014/main" id="{64427F8C-48E6-4B46-A7AB-903A418DF234}"/>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45" name="Group 144">
              <a:extLst>
                <a:ext uri="{FF2B5EF4-FFF2-40B4-BE49-F238E27FC236}">
                  <a16:creationId xmlns:a16="http://schemas.microsoft.com/office/drawing/2014/main" id="{35BEDEC2-9280-438E-9863-931BF255032B}"/>
                </a:ext>
              </a:extLst>
            </p:cNvPr>
            <p:cNvGrpSpPr/>
            <p:nvPr/>
          </p:nvGrpSpPr>
          <p:grpSpPr>
            <a:xfrm>
              <a:off x="1365987" y="1617938"/>
              <a:ext cx="62416" cy="16710"/>
              <a:chOff x="4469567" y="3339387"/>
              <a:chExt cx="130678" cy="27432"/>
            </a:xfrm>
            <a:grpFill/>
          </p:grpSpPr>
          <p:sp>
            <p:nvSpPr>
              <p:cNvPr id="164" name="Oval 163">
                <a:extLst>
                  <a:ext uri="{FF2B5EF4-FFF2-40B4-BE49-F238E27FC236}">
                    <a16:creationId xmlns:a16="http://schemas.microsoft.com/office/drawing/2014/main" id="{CDB38EF4-6020-4966-B5AA-D2443E535E7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5" name="Oval 164">
                <a:extLst>
                  <a:ext uri="{FF2B5EF4-FFF2-40B4-BE49-F238E27FC236}">
                    <a16:creationId xmlns:a16="http://schemas.microsoft.com/office/drawing/2014/main" id="{17033AC5-CC0B-42A1-85AC-BFB76D5409A9}"/>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6" name="Oval 165">
                <a:extLst>
                  <a:ext uri="{FF2B5EF4-FFF2-40B4-BE49-F238E27FC236}">
                    <a16:creationId xmlns:a16="http://schemas.microsoft.com/office/drawing/2014/main" id="{F131933E-93C6-485D-83C9-BF3A2206BF1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6" name="Rectangle 145">
              <a:extLst>
                <a:ext uri="{FF2B5EF4-FFF2-40B4-BE49-F238E27FC236}">
                  <a16:creationId xmlns:a16="http://schemas.microsoft.com/office/drawing/2014/main" id="{E76D90CD-4BE2-4FA2-B6BB-DDB53D9A8E02}"/>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7" name="Straight Connector 146">
              <a:extLst>
                <a:ext uri="{FF2B5EF4-FFF2-40B4-BE49-F238E27FC236}">
                  <a16:creationId xmlns:a16="http://schemas.microsoft.com/office/drawing/2014/main" id="{2795BC67-C86F-48C0-8FF5-E4C973BE20EB}"/>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48" name="Group 147">
              <a:extLst>
                <a:ext uri="{FF2B5EF4-FFF2-40B4-BE49-F238E27FC236}">
                  <a16:creationId xmlns:a16="http://schemas.microsoft.com/office/drawing/2014/main" id="{3EA5C810-A8AE-4B93-BD80-D5DFE2448D41}"/>
                </a:ext>
              </a:extLst>
            </p:cNvPr>
            <p:cNvGrpSpPr/>
            <p:nvPr/>
          </p:nvGrpSpPr>
          <p:grpSpPr>
            <a:xfrm>
              <a:off x="1365987" y="1509890"/>
              <a:ext cx="62416" cy="16710"/>
              <a:chOff x="4469567" y="3339387"/>
              <a:chExt cx="130678" cy="27432"/>
            </a:xfrm>
            <a:grpFill/>
          </p:grpSpPr>
          <p:sp>
            <p:nvSpPr>
              <p:cNvPr id="161" name="Oval 160">
                <a:extLst>
                  <a:ext uri="{FF2B5EF4-FFF2-40B4-BE49-F238E27FC236}">
                    <a16:creationId xmlns:a16="http://schemas.microsoft.com/office/drawing/2014/main" id="{542C0B89-18EA-4C82-86CA-C54BD58CC2C9}"/>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2" name="Oval 161">
                <a:extLst>
                  <a:ext uri="{FF2B5EF4-FFF2-40B4-BE49-F238E27FC236}">
                    <a16:creationId xmlns:a16="http://schemas.microsoft.com/office/drawing/2014/main" id="{E37E8A7B-B11A-4FE7-92DD-435C977F444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3" name="Oval 162">
                <a:extLst>
                  <a:ext uri="{FF2B5EF4-FFF2-40B4-BE49-F238E27FC236}">
                    <a16:creationId xmlns:a16="http://schemas.microsoft.com/office/drawing/2014/main" id="{1FD51F4A-1395-476F-93CD-0C97FCD7FEB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9" name="Rectangle 148">
              <a:extLst>
                <a:ext uri="{FF2B5EF4-FFF2-40B4-BE49-F238E27FC236}">
                  <a16:creationId xmlns:a16="http://schemas.microsoft.com/office/drawing/2014/main" id="{24710EDB-6BE3-4D68-88FB-CE2BE2F1105C}"/>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0" name="Straight Connector 149">
              <a:extLst>
                <a:ext uri="{FF2B5EF4-FFF2-40B4-BE49-F238E27FC236}">
                  <a16:creationId xmlns:a16="http://schemas.microsoft.com/office/drawing/2014/main" id="{513084A0-A487-44CC-9EC8-8E25A4FE1EDB}"/>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51" name="Group 150">
              <a:extLst>
                <a:ext uri="{FF2B5EF4-FFF2-40B4-BE49-F238E27FC236}">
                  <a16:creationId xmlns:a16="http://schemas.microsoft.com/office/drawing/2014/main" id="{65B1FA86-E584-4B0F-A312-06D17DA421B6}"/>
                </a:ext>
              </a:extLst>
            </p:cNvPr>
            <p:cNvGrpSpPr/>
            <p:nvPr/>
          </p:nvGrpSpPr>
          <p:grpSpPr>
            <a:xfrm>
              <a:off x="1365987" y="1401841"/>
              <a:ext cx="62416" cy="16710"/>
              <a:chOff x="4469567" y="3339387"/>
              <a:chExt cx="130678" cy="27432"/>
            </a:xfrm>
            <a:grpFill/>
          </p:grpSpPr>
          <p:sp>
            <p:nvSpPr>
              <p:cNvPr id="158" name="Oval 157">
                <a:extLst>
                  <a:ext uri="{FF2B5EF4-FFF2-40B4-BE49-F238E27FC236}">
                    <a16:creationId xmlns:a16="http://schemas.microsoft.com/office/drawing/2014/main" id="{06D7EE7C-47DD-437F-A7CC-87C1163CA30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59" name="Oval 158">
                <a:extLst>
                  <a:ext uri="{FF2B5EF4-FFF2-40B4-BE49-F238E27FC236}">
                    <a16:creationId xmlns:a16="http://schemas.microsoft.com/office/drawing/2014/main" id="{FD6CF540-5971-42B6-BF0C-F996AF787641}"/>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0" name="Oval 159">
                <a:extLst>
                  <a:ext uri="{FF2B5EF4-FFF2-40B4-BE49-F238E27FC236}">
                    <a16:creationId xmlns:a16="http://schemas.microsoft.com/office/drawing/2014/main" id="{4DC22C41-32CF-4273-981B-E2A8106724F6}"/>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2" name="Rectangle 151">
              <a:extLst>
                <a:ext uri="{FF2B5EF4-FFF2-40B4-BE49-F238E27FC236}">
                  <a16:creationId xmlns:a16="http://schemas.microsoft.com/office/drawing/2014/main" id="{CADE8A48-665A-4A9A-86D8-C46815F13AC4}"/>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3" name="Straight Connector 152">
              <a:extLst>
                <a:ext uri="{FF2B5EF4-FFF2-40B4-BE49-F238E27FC236}">
                  <a16:creationId xmlns:a16="http://schemas.microsoft.com/office/drawing/2014/main" id="{4070AAEA-3B04-4F4C-940D-A1F43707E6A4}"/>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54" name="Group 153">
              <a:extLst>
                <a:ext uri="{FF2B5EF4-FFF2-40B4-BE49-F238E27FC236}">
                  <a16:creationId xmlns:a16="http://schemas.microsoft.com/office/drawing/2014/main" id="{8989655E-1178-48B8-AC5A-ED724C091F03}"/>
                </a:ext>
              </a:extLst>
            </p:cNvPr>
            <p:cNvGrpSpPr/>
            <p:nvPr/>
          </p:nvGrpSpPr>
          <p:grpSpPr>
            <a:xfrm>
              <a:off x="1365987" y="1293794"/>
              <a:ext cx="62416" cy="16710"/>
              <a:chOff x="4469567" y="3339387"/>
              <a:chExt cx="130678" cy="27432"/>
            </a:xfrm>
            <a:grpFill/>
          </p:grpSpPr>
          <p:sp>
            <p:nvSpPr>
              <p:cNvPr id="155" name="Oval 154">
                <a:extLst>
                  <a:ext uri="{FF2B5EF4-FFF2-40B4-BE49-F238E27FC236}">
                    <a16:creationId xmlns:a16="http://schemas.microsoft.com/office/drawing/2014/main" id="{FC4A0BE2-49F8-457A-B55D-160005D766BC}"/>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56" name="Oval 155">
                <a:extLst>
                  <a:ext uri="{FF2B5EF4-FFF2-40B4-BE49-F238E27FC236}">
                    <a16:creationId xmlns:a16="http://schemas.microsoft.com/office/drawing/2014/main" id="{A68CFD5C-F2C2-486A-BF66-01B4939C3AEF}"/>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57" name="Oval 156">
                <a:extLst>
                  <a:ext uri="{FF2B5EF4-FFF2-40B4-BE49-F238E27FC236}">
                    <a16:creationId xmlns:a16="http://schemas.microsoft.com/office/drawing/2014/main" id="{12A32665-38D4-4AF0-960A-134BAC97EE0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cxnSp>
        <p:nvCxnSpPr>
          <p:cNvPr id="173" name="Straight Arrow Connector 172">
            <a:extLst>
              <a:ext uri="{FF2B5EF4-FFF2-40B4-BE49-F238E27FC236}">
                <a16:creationId xmlns:a16="http://schemas.microsoft.com/office/drawing/2014/main" id="{8CA3FFE4-0E91-4845-AF8F-03F5820311B7}"/>
              </a:ext>
            </a:extLst>
          </p:cNvPr>
          <p:cNvCxnSpPr>
            <a:cxnSpLocks/>
          </p:cNvCxnSpPr>
          <p:nvPr/>
        </p:nvCxnSpPr>
        <p:spPr>
          <a:xfrm>
            <a:off x="2472329" y="3367485"/>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4" name="TextBox 173">
            <a:extLst>
              <a:ext uri="{FF2B5EF4-FFF2-40B4-BE49-F238E27FC236}">
                <a16:creationId xmlns:a16="http://schemas.microsoft.com/office/drawing/2014/main" id="{2463A496-6586-4777-A18D-08A645236D7A}"/>
              </a:ext>
            </a:extLst>
          </p:cNvPr>
          <p:cNvSpPr txBox="1">
            <a:spLocks noChangeArrowheads="1"/>
          </p:cNvSpPr>
          <p:nvPr/>
        </p:nvSpPr>
        <p:spPr bwMode="auto">
          <a:xfrm>
            <a:off x="2694659" y="1758351"/>
            <a:ext cx="793450" cy="553998"/>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Reverse proxy/ caching server</a:t>
            </a:r>
            <a:endParaRPr lang="en-US" sz="750" dirty="0">
              <a:solidFill>
                <a:srgbClr val="FFFFFF"/>
              </a:solidFill>
              <a:latin typeface="Amazon Ember" panose="02000000000000000000" pitchFamily="2" charset="0"/>
              <a:ea typeface="Verdana" pitchFamily="34" charset="0"/>
            </a:endParaRPr>
          </a:p>
        </p:txBody>
      </p:sp>
      <p:sp>
        <p:nvSpPr>
          <p:cNvPr id="175" name="TextBox 174">
            <a:extLst>
              <a:ext uri="{FF2B5EF4-FFF2-40B4-BE49-F238E27FC236}">
                <a16:creationId xmlns:a16="http://schemas.microsoft.com/office/drawing/2014/main" id="{5A9CB684-4B95-4BA2-9C0C-74444FB593B6}"/>
              </a:ext>
            </a:extLst>
          </p:cNvPr>
          <p:cNvSpPr txBox="1">
            <a:spLocks noChangeArrowheads="1"/>
          </p:cNvSpPr>
          <p:nvPr/>
        </p:nvSpPr>
        <p:spPr bwMode="auto">
          <a:xfrm>
            <a:off x="2694659" y="2883485"/>
            <a:ext cx="6668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Application server</a:t>
            </a:r>
          </a:p>
        </p:txBody>
      </p:sp>
      <p:sp>
        <p:nvSpPr>
          <p:cNvPr id="176" name="Can 39">
            <a:extLst>
              <a:ext uri="{FF2B5EF4-FFF2-40B4-BE49-F238E27FC236}">
                <a16:creationId xmlns:a16="http://schemas.microsoft.com/office/drawing/2014/main" id="{7E20D8FF-97FF-4871-9D7F-CEAD853D9D1B}"/>
              </a:ext>
            </a:extLst>
          </p:cNvPr>
          <p:cNvSpPr/>
          <p:nvPr/>
        </p:nvSpPr>
        <p:spPr>
          <a:xfrm>
            <a:off x="2054645" y="3765129"/>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sp>
        <p:nvSpPr>
          <p:cNvPr id="177" name="Can 39">
            <a:extLst>
              <a:ext uri="{FF2B5EF4-FFF2-40B4-BE49-F238E27FC236}">
                <a16:creationId xmlns:a16="http://schemas.microsoft.com/office/drawing/2014/main" id="{7E20D8FF-97FF-4871-9D7F-CEAD853D9D1B}"/>
              </a:ext>
            </a:extLst>
          </p:cNvPr>
          <p:cNvSpPr/>
          <p:nvPr/>
        </p:nvSpPr>
        <p:spPr>
          <a:xfrm>
            <a:off x="6729374" y="3647644"/>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Secondary</a:t>
            </a:r>
            <a:endParaRPr lang="en-US" sz="2118" b="1" dirty="0">
              <a:solidFill>
                <a:srgbClr val="FFFFFF"/>
              </a:solidFill>
            </a:endParaRPr>
          </a:p>
        </p:txBody>
      </p:sp>
      <p:grpSp>
        <p:nvGrpSpPr>
          <p:cNvPr id="178" name="Group 177">
            <a:extLst>
              <a:ext uri="{FF2B5EF4-FFF2-40B4-BE49-F238E27FC236}">
                <a16:creationId xmlns:a16="http://schemas.microsoft.com/office/drawing/2014/main" id="{A6B1AC38-4D55-4FA1-97F7-4B8ACDE27677}"/>
              </a:ext>
            </a:extLst>
          </p:cNvPr>
          <p:cNvGrpSpPr/>
          <p:nvPr/>
        </p:nvGrpSpPr>
        <p:grpSpPr>
          <a:xfrm>
            <a:off x="6976124" y="1691036"/>
            <a:ext cx="276483" cy="500856"/>
            <a:chOff x="1338479" y="1250065"/>
            <a:chExt cx="355724" cy="644410"/>
          </a:xfrm>
          <a:solidFill>
            <a:srgbClr val="282828"/>
          </a:solidFill>
        </p:grpSpPr>
        <p:sp>
          <p:nvSpPr>
            <p:cNvPr id="179" name="Rectangle 178">
              <a:extLst>
                <a:ext uri="{FF2B5EF4-FFF2-40B4-BE49-F238E27FC236}">
                  <a16:creationId xmlns:a16="http://schemas.microsoft.com/office/drawing/2014/main" id="{31CEA6AB-21CA-468F-9F0C-C5BA3E1A0FB3}"/>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0" name="Straight Connector 179">
              <a:extLst>
                <a:ext uri="{FF2B5EF4-FFF2-40B4-BE49-F238E27FC236}">
                  <a16:creationId xmlns:a16="http://schemas.microsoft.com/office/drawing/2014/main" id="{E81333E1-5D6C-4D0F-9809-30E5BD11EAAE}"/>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81" name="Group 180">
              <a:extLst>
                <a:ext uri="{FF2B5EF4-FFF2-40B4-BE49-F238E27FC236}">
                  <a16:creationId xmlns:a16="http://schemas.microsoft.com/office/drawing/2014/main" id="{BA770C87-FB67-4739-861C-505A5DFC400B}"/>
                </a:ext>
              </a:extLst>
            </p:cNvPr>
            <p:cNvGrpSpPr/>
            <p:nvPr/>
          </p:nvGrpSpPr>
          <p:grpSpPr>
            <a:xfrm>
              <a:off x="1365987" y="1834035"/>
              <a:ext cx="62416" cy="16710"/>
              <a:chOff x="4469567" y="3339387"/>
              <a:chExt cx="130678" cy="27432"/>
            </a:xfrm>
            <a:grpFill/>
          </p:grpSpPr>
          <p:sp>
            <p:nvSpPr>
              <p:cNvPr id="212" name="Oval 211">
                <a:extLst>
                  <a:ext uri="{FF2B5EF4-FFF2-40B4-BE49-F238E27FC236}">
                    <a16:creationId xmlns:a16="http://schemas.microsoft.com/office/drawing/2014/main" id="{6724D958-17F9-4F7A-8088-18A55434ACB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3" name="Oval 212">
                <a:extLst>
                  <a:ext uri="{FF2B5EF4-FFF2-40B4-BE49-F238E27FC236}">
                    <a16:creationId xmlns:a16="http://schemas.microsoft.com/office/drawing/2014/main" id="{F151A746-3263-41C7-9985-D98A3F8F68BA}"/>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4" name="Oval 213">
                <a:extLst>
                  <a:ext uri="{FF2B5EF4-FFF2-40B4-BE49-F238E27FC236}">
                    <a16:creationId xmlns:a16="http://schemas.microsoft.com/office/drawing/2014/main" id="{F423584E-9ECD-41D2-860A-92347A4A278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2" name="Rectangle 181">
              <a:extLst>
                <a:ext uri="{FF2B5EF4-FFF2-40B4-BE49-F238E27FC236}">
                  <a16:creationId xmlns:a16="http://schemas.microsoft.com/office/drawing/2014/main" id="{CF9B7BBA-BA53-433E-96C4-8BAB9F0E172D}"/>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3" name="Straight Connector 182">
              <a:extLst>
                <a:ext uri="{FF2B5EF4-FFF2-40B4-BE49-F238E27FC236}">
                  <a16:creationId xmlns:a16="http://schemas.microsoft.com/office/drawing/2014/main" id="{F5CD1604-0BBA-4577-95AC-30218B8A8B4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84" name="Group 183">
              <a:extLst>
                <a:ext uri="{FF2B5EF4-FFF2-40B4-BE49-F238E27FC236}">
                  <a16:creationId xmlns:a16="http://schemas.microsoft.com/office/drawing/2014/main" id="{889090E4-68A4-4A46-A9AB-D30793D79FE3}"/>
                </a:ext>
              </a:extLst>
            </p:cNvPr>
            <p:cNvGrpSpPr/>
            <p:nvPr/>
          </p:nvGrpSpPr>
          <p:grpSpPr>
            <a:xfrm>
              <a:off x="1365987" y="1725986"/>
              <a:ext cx="62416" cy="16710"/>
              <a:chOff x="4469567" y="3339387"/>
              <a:chExt cx="130678" cy="27432"/>
            </a:xfrm>
            <a:grpFill/>
          </p:grpSpPr>
          <p:sp>
            <p:nvSpPr>
              <p:cNvPr id="209" name="Oval 208">
                <a:extLst>
                  <a:ext uri="{FF2B5EF4-FFF2-40B4-BE49-F238E27FC236}">
                    <a16:creationId xmlns:a16="http://schemas.microsoft.com/office/drawing/2014/main" id="{7D6C6693-0A4D-4BC4-904B-45056BD0AD95}"/>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0" name="Oval 209">
                <a:extLst>
                  <a:ext uri="{FF2B5EF4-FFF2-40B4-BE49-F238E27FC236}">
                    <a16:creationId xmlns:a16="http://schemas.microsoft.com/office/drawing/2014/main" id="{C2019A4D-E577-4370-B808-D142C3E98299}"/>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1" name="Oval 210">
                <a:extLst>
                  <a:ext uri="{FF2B5EF4-FFF2-40B4-BE49-F238E27FC236}">
                    <a16:creationId xmlns:a16="http://schemas.microsoft.com/office/drawing/2014/main" id="{0832A7BE-9F7B-4BA1-A804-6CEFDDD57E3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5" name="Rectangle 184">
              <a:extLst>
                <a:ext uri="{FF2B5EF4-FFF2-40B4-BE49-F238E27FC236}">
                  <a16:creationId xmlns:a16="http://schemas.microsoft.com/office/drawing/2014/main" id="{425951F9-BD48-4A83-BA0D-F35311430611}"/>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6" name="Straight Connector 185">
              <a:extLst>
                <a:ext uri="{FF2B5EF4-FFF2-40B4-BE49-F238E27FC236}">
                  <a16:creationId xmlns:a16="http://schemas.microsoft.com/office/drawing/2014/main" id="{661B3096-D242-487B-A47F-592F47D7F1AE}"/>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87" name="Group 186">
              <a:extLst>
                <a:ext uri="{FF2B5EF4-FFF2-40B4-BE49-F238E27FC236}">
                  <a16:creationId xmlns:a16="http://schemas.microsoft.com/office/drawing/2014/main" id="{F54EB969-4F70-467E-8143-66A7EEA9CFD4}"/>
                </a:ext>
              </a:extLst>
            </p:cNvPr>
            <p:cNvGrpSpPr/>
            <p:nvPr/>
          </p:nvGrpSpPr>
          <p:grpSpPr>
            <a:xfrm>
              <a:off x="1365987" y="1617938"/>
              <a:ext cx="62416" cy="16710"/>
              <a:chOff x="4469567" y="3339387"/>
              <a:chExt cx="130678" cy="27432"/>
            </a:xfrm>
            <a:grpFill/>
          </p:grpSpPr>
          <p:sp>
            <p:nvSpPr>
              <p:cNvPr id="206" name="Oval 205">
                <a:extLst>
                  <a:ext uri="{FF2B5EF4-FFF2-40B4-BE49-F238E27FC236}">
                    <a16:creationId xmlns:a16="http://schemas.microsoft.com/office/drawing/2014/main" id="{0C546C3A-EB6C-4CD4-8889-7BA1A914528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7" name="Oval 206">
                <a:extLst>
                  <a:ext uri="{FF2B5EF4-FFF2-40B4-BE49-F238E27FC236}">
                    <a16:creationId xmlns:a16="http://schemas.microsoft.com/office/drawing/2014/main" id="{27B14E73-0128-4F0C-A021-1F617DB3F91B}"/>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8" name="Oval 207">
                <a:extLst>
                  <a:ext uri="{FF2B5EF4-FFF2-40B4-BE49-F238E27FC236}">
                    <a16:creationId xmlns:a16="http://schemas.microsoft.com/office/drawing/2014/main" id="{1D7986EF-6DBF-41FD-896E-691FA2B4C3B6}"/>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8" name="Rectangle 187">
              <a:extLst>
                <a:ext uri="{FF2B5EF4-FFF2-40B4-BE49-F238E27FC236}">
                  <a16:creationId xmlns:a16="http://schemas.microsoft.com/office/drawing/2014/main" id="{26A1CEA4-68D4-4D84-A807-F7B6E37750A6}"/>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9" name="Straight Connector 188">
              <a:extLst>
                <a:ext uri="{FF2B5EF4-FFF2-40B4-BE49-F238E27FC236}">
                  <a16:creationId xmlns:a16="http://schemas.microsoft.com/office/drawing/2014/main" id="{7649D79A-0614-4545-B193-CC9FDE6E1C95}"/>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90" name="Group 189">
              <a:extLst>
                <a:ext uri="{FF2B5EF4-FFF2-40B4-BE49-F238E27FC236}">
                  <a16:creationId xmlns:a16="http://schemas.microsoft.com/office/drawing/2014/main" id="{33638C5F-03CA-49EA-B4E2-99E9922F24D1}"/>
                </a:ext>
              </a:extLst>
            </p:cNvPr>
            <p:cNvGrpSpPr/>
            <p:nvPr/>
          </p:nvGrpSpPr>
          <p:grpSpPr>
            <a:xfrm>
              <a:off x="1365987" y="1509890"/>
              <a:ext cx="62416" cy="16710"/>
              <a:chOff x="4469567" y="3339387"/>
              <a:chExt cx="130678" cy="27432"/>
            </a:xfrm>
            <a:grpFill/>
          </p:grpSpPr>
          <p:sp>
            <p:nvSpPr>
              <p:cNvPr id="203" name="Oval 202">
                <a:extLst>
                  <a:ext uri="{FF2B5EF4-FFF2-40B4-BE49-F238E27FC236}">
                    <a16:creationId xmlns:a16="http://schemas.microsoft.com/office/drawing/2014/main" id="{1238F331-8A7C-45D4-8AF7-88BA4B01409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4" name="Oval 203">
                <a:extLst>
                  <a:ext uri="{FF2B5EF4-FFF2-40B4-BE49-F238E27FC236}">
                    <a16:creationId xmlns:a16="http://schemas.microsoft.com/office/drawing/2014/main" id="{B923E4E8-3285-4548-A186-658F2EF811A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5" name="Oval 204">
                <a:extLst>
                  <a:ext uri="{FF2B5EF4-FFF2-40B4-BE49-F238E27FC236}">
                    <a16:creationId xmlns:a16="http://schemas.microsoft.com/office/drawing/2014/main" id="{B74F4DA9-BF48-4179-AD85-42C7E9BC2F7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1" name="Rectangle 190">
              <a:extLst>
                <a:ext uri="{FF2B5EF4-FFF2-40B4-BE49-F238E27FC236}">
                  <a16:creationId xmlns:a16="http://schemas.microsoft.com/office/drawing/2014/main" id="{7EE78FAF-D425-4F57-AA9E-36EC49C12968}"/>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2" name="Straight Connector 191">
              <a:extLst>
                <a:ext uri="{FF2B5EF4-FFF2-40B4-BE49-F238E27FC236}">
                  <a16:creationId xmlns:a16="http://schemas.microsoft.com/office/drawing/2014/main" id="{1F6B0AF4-4BCC-412B-846F-2491E0BC0C46}"/>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93" name="Group 192">
              <a:extLst>
                <a:ext uri="{FF2B5EF4-FFF2-40B4-BE49-F238E27FC236}">
                  <a16:creationId xmlns:a16="http://schemas.microsoft.com/office/drawing/2014/main" id="{28E113F1-BCE3-44F1-B841-A251934A74F9}"/>
                </a:ext>
              </a:extLst>
            </p:cNvPr>
            <p:cNvGrpSpPr/>
            <p:nvPr/>
          </p:nvGrpSpPr>
          <p:grpSpPr>
            <a:xfrm>
              <a:off x="1365987" y="1401841"/>
              <a:ext cx="62416" cy="16710"/>
              <a:chOff x="4469567" y="3339387"/>
              <a:chExt cx="130678" cy="27432"/>
            </a:xfrm>
            <a:grpFill/>
          </p:grpSpPr>
          <p:sp>
            <p:nvSpPr>
              <p:cNvPr id="200" name="Oval 199">
                <a:extLst>
                  <a:ext uri="{FF2B5EF4-FFF2-40B4-BE49-F238E27FC236}">
                    <a16:creationId xmlns:a16="http://schemas.microsoft.com/office/drawing/2014/main" id="{9B8718E9-80FC-457E-85B9-FD72F7D21B01}"/>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1" name="Oval 200">
                <a:extLst>
                  <a:ext uri="{FF2B5EF4-FFF2-40B4-BE49-F238E27FC236}">
                    <a16:creationId xmlns:a16="http://schemas.microsoft.com/office/drawing/2014/main" id="{3D117CE1-2FBF-4C89-AFFE-1846C694C7C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2" name="Oval 201">
                <a:extLst>
                  <a:ext uri="{FF2B5EF4-FFF2-40B4-BE49-F238E27FC236}">
                    <a16:creationId xmlns:a16="http://schemas.microsoft.com/office/drawing/2014/main" id="{C17588CF-8A58-4371-A378-94DDA94B1BCB}"/>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4" name="Rectangle 193">
              <a:extLst>
                <a:ext uri="{FF2B5EF4-FFF2-40B4-BE49-F238E27FC236}">
                  <a16:creationId xmlns:a16="http://schemas.microsoft.com/office/drawing/2014/main" id="{AD38B982-DD4A-4E76-9202-E07878A1571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5" name="Straight Connector 194">
              <a:extLst>
                <a:ext uri="{FF2B5EF4-FFF2-40B4-BE49-F238E27FC236}">
                  <a16:creationId xmlns:a16="http://schemas.microsoft.com/office/drawing/2014/main" id="{EE87B14E-1A82-4000-90A5-E2F2F38EAD38}"/>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96" name="Group 195">
              <a:extLst>
                <a:ext uri="{FF2B5EF4-FFF2-40B4-BE49-F238E27FC236}">
                  <a16:creationId xmlns:a16="http://schemas.microsoft.com/office/drawing/2014/main" id="{E596112D-6B10-4D01-9B02-24BF4FCD1DB7}"/>
                </a:ext>
              </a:extLst>
            </p:cNvPr>
            <p:cNvGrpSpPr/>
            <p:nvPr/>
          </p:nvGrpSpPr>
          <p:grpSpPr>
            <a:xfrm>
              <a:off x="1365987" y="1293794"/>
              <a:ext cx="62416" cy="16710"/>
              <a:chOff x="4469567" y="3339387"/>
              <a:chExt cx="130678" cy="27432"/>
            </a:xfrm>
            <a:grpFill/>
          </p:grpSpPr>
          <p:sp>
            <p:nvSpPr>
              <p:cNvPr id="197" name="Oval 196">
                <a:extLst>
                  <a:ext uri="{FF2B5EF4-FFF2-40B4-BE49-F238E27FC236}">
                    <a16:creationId xmlns:a16="http://schemas.microsoft.com/office/drawing/2014/main" id="{CB40E645-F34A-447C-A017-0F3EB2C78D6B}"/>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98" name="Oval 197">
                <a:extLst>
                  <a:ext uri="{FF2B5EF4-FFF2-40B4-BE49-F238E27FC236}">
                    <a16:creationId xmlns:a16="http://schemas.microsoft.com/office/drawing/2014/main" id="{14FF1ACA-C709-4E9A-9C7E-0B9DDA6400A8}"/>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99" name="Oval 198">
                <a:extLst>
                  <a:ext uri="{FF2B5EF4-FFF2-40B4-BE49-F238E27FC236}">
                    <a16:creationId xmlns:a16="http://schemas.microsoft.com/office/drawing/2014/main" id="{298DA405-3914-4B8D-BA23-93F649C2147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215" name="Group 214">
            <a:extLst>
              <a:ext uri="{FF2B5EF4-FFF2-40B4-BE49-F238E27FC236}">
                <a16:creationId xmlns:a16="http://schemas.microsoft.com/office/drawing/2014/main" id="{D8450600-73E9-49CE-B5A6-5142E080C698}"/>
              </a:ext>
            </a:extLst>
          </p:cNvPr>
          <p:cNvGrpSpPr/>
          <p:nvPr/>
        </p:nvGrpSpPr>
        <p:grpSpPr>
          <a:xfrm>
            <a:off x="7011799" y="2805084"/>
            <a:ext cx="276483" cy="500856"/>
            <a:chOff x="1338479" y="1250065"/>
            <a:chExt cx="355724" cy="644410"/>
          </a:xfrm>
          <a:solidFill>
            <a:srgbClr val="282828"/>
          </a:solidFill>
        </p:grpSpPr>
        <p:sp>
          <p:nvSpPr>
            <p:cNvPr id="216" name="Rectangle 215">
              <a:extLst>
                <a:ext uri="{FF2B5EF4-FFF2-40B4-BE49-F238E27FC236}">
                  <a16:creationId xmlns:a16="http://schemas.microsoft.com/office/drawing/2014/main" id="{4596846C-C6CC-44A1-80AC-963CB4620F02}"/>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17" name="Straight Connector 216">
              <a:extLst>
                <a:ext uri="{FF2B5EF4-FFF2-40B4-BE49-F238E27FC236}">
                  <a16:creationId xmlns:a16="http://schemas.microsoft.com/office/drawing/2014/main" id="{8125B797-E4B9-42A6-8B30-19213DD7C803}"/>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218" name="Group 217">
              <a:extLst>
                <a:ext uri="{FF2B5EF4-FFF2-40B4-BE49-F238E27FC236}">
                  <a16:creationId xmlns:a16="http://schemas.microsoft.com/office/drawing/2014/main" id="{77CFA296-C5CB-4256-B45C-400F4FFF8580}"/>
                </a:ext>
              </a:extLst>
            </p:cNvPr>
            <p:cNvGrpSpPr/>
            <p:nvPr/>
          </p:nvGrpSpPr>
          <p:grpSpPr>
            <a:xfrm>
              <a:off x="1365987" y="1834035"/>
              <a:ext cx="62416" cy="16710"/>
              <a:chOff x="4469567" y="3339387"/>
              <a:chExt cx="130678" cy="27432"/>
            </a:xfrm>
            <a:grpFill/>
          </p:grpSpPr>
          <p:sp>
            <p:nvSpPr>
              <p:cNvPr id="249" name="Oval 248">
                <a:extLst>
                  <a:ext uri="{FF2B5EF4-FFF2-40B4-BE49-F238E27FC236}">
                    <a16:creationId xmlns:a16="http://schemas.microsoft.com/office/drawing/2014/main" id="{BB50C796-F1D4-4447-A5B4-EF8BC8D0970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0" name="Oval 249">
                <a:extLst>
                  <a:ext uri="{FF2B5EF4-FFF2-40B4-BE49-F238E27FC236}">
                    <a16:creationId xmlns:a16="http://schemas.microsoft.com/office/drawing/2014/main" id="{19BF3AAA-CB8A-497F-A02D-956140957D6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1" name="Oval 250">
                <a:extLst>
                  <a:ext uri="{FF2B5EF4-FFF2-40B4-BE49-F238E27FC236}">
                    <a16:creationId xmlns:a16="http://schemas.microsoft.com/office/drawing/2014/main" id="{3325756B-BE70-4D0D-8987-8A1A8DCDA1F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19" name="Rectangle 218">
              <a:extLst>
                <a:ext uri="{FF2B5EF4-FFF2-40B4-BE49-F238E27FC236}">
                  <a16:creationId xmlns:a16="http://schemas.microsoft.com/office/drawing/2014/main" id="{689D865C-1BDE-4CD0-BBA8-2364BCF6CB7E}"/>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20" name="Straight Connector 219">
              <a:extLst>
                <a:ext uri="{FF2B5EF4-FFF2-40B4-BE49-F238E27FC236}">
                  <a16:creationId xmlns:a16="http://schemas.microsoft.com/office/drawing/2014/main" id="{0384426B-B39E-44B3-A99A-66064C66DA52}"/>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221" name="Group 220">
              <a:extLst>
                <a:ext uri="{FF2B5EF4-FFF2-40B4-BE49-F238E27FC236}">
                  <a16:creationId xmlns:a16="http://schemas.microsoft.com/office/drawing/2014/main" id="{D19C9584-3B71-4C94-BF58-45A7A8581BF1}"/>
                </a:ext>
              </a:extLst>
            </p:cNvPr>
            <p:cNvGrpSpPr/>
            <p:nvPr/>
          </p:nvGrpSpPr>
          <p:grpSpPr>
            <a:xfrm>
              <a:off x="1365987" y="1725986"/>
              <a:ext cx="62416" cy="16710"/>
              <a:chOff x="4469567" y="3339387"/>
              <a:chExt cx="130678" cy="27432"/>
            </a:xfrm>
            <a:grpFill/>
          </p:grpSpPr>
          <p:sp>
            <p:nvSpPr>
              <p:cNvPr id="246" name="Oval 245">
                <a:extLst>
                  <a:ext uri="{FF2B5EF4-FFF2-40B4-BE49-F238E27FC236}">
                    <a16:creationId xmlns:a16="http://schemas.microsoft.com/office/drawing/2014/main" id="{76D6E95F-E69F-44AA-B710-6BECEB601F74}"/>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7" name="Oval 246">
                <a:extLst>
                  <a:ext uri="{FF2B5EF4-FFF2-40B4-BE49-F238E27FC236}">
                    <a16:creationId xmlns:a16="http://schemas.microsoft.com/office/drawing/2014/main" id="{12F77F7A-75D2-4B96-8D2D-28697A37E27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8" name="Oval 247">
                <a:extLst>
                  <a:ext uri="{FF2B5EF4-FFF2-40B4-BE49-F238E27FC236}">
                    <a16:creationId xmlns:a16="http://schemas.microsoft.com/office/drawing/2014/main" id="{8830031E-0900-4930-9B3E-A1AD1D5C01EE}"/>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22" name="Rectangle 221">
              <a:extLst>
                <a:ext uri="{FF2B5EF4-FFF2-40B4-BE49-F238E27FC236}">
                  <a16:creationId xmlns:a16="http://schemas.microsoft.com/office/drawing/2014/main" id="{6F06E589-58BF-4B9B-8A37-E017075471DA}"/>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23" name="Straight Connector 222">
              <a:extLst>
                <a:ext uri="{FF2B5EF4-FFF2-40B4-BE49-F238E27FC236}">
                  <a16:creationId xmlns:a16="http://schemas.microsoft.com/office/drawing/2014/main" id="{64427F8C-48E6-4B46-A7AB-903A418DF234}"/>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224" name="Group 223">
              <a:extLst>
                <a:ext uri="{FF2B5EF4-FFF2-40B4-BE49-F238E27FC236}">
                  <a16:creationId xmlns:a16="http://schemas.microsoft.com/office/drawing/2014/main" id="{35BEDEC2-9280-438E-9863-931BF255032B}"/>
                </a:ext>
              </a:extLst>
            </p:cNvPr>
            <p:cNvGrpSpPr/>
            <p:nvPr/>
          </p:nvGrpSpPr>
          <p:grpSpPr>
            <a:xfrm>
              <a:off x="1365987" y="1617938"/>
              <a:ext cx="62416" cy="16710"/>
              <a:chOff x="4469567" y="3339387"/>
              <a:chExt cx="130678" cy="27432"/>
            </a:xfrm>
            <a:grpFill/>
          </p:grpSpPr>
          <p:sp>
            <p:nvSpPr>
              <p:cNvPr id="243" name="Oval 242">
                <a:extLst>
                  <a:ext uri="{FF2B5EF4-FFF2-40B4-BE49-F238E27FC236}">
                    <a16:creationId xmlns:a16="http://schemas.microsoft.com/office/drawing/2014/main" id="{CDB38EF4-6020-4966-B5AA-D2443E535E7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4" name="Oval 243">
                <a:extLst>
                  <a:ext uri="{FF2B5EF4-FFF2-40B4-BE49-F238E27FC236}">
                    <a16:creationId xmlns:a16="http://schemas.microsoft.com/office/drawing/2014/main" id="{17033AC5-CC0B-42A1-85AC-BFB76D5409A9}"/>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5" name="Oval 244">
                <a:extLst>
                  <a:ext uri="{FF2B5EF4-FFF2-40B4-BE49-F238E27FC236}">
                    <a16:creationId xmlns:a16="http://schemas.microsoft.com/office/drawing/2014/main" id="{F131933E-93C6-485D-83C9-BF3A2206BF1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25" name="Rectangle 224">
              <a:extLst>
                <a:ext uri="{FF2B5EF4-FFF2-40B4-BE49-F238E27FC236}">
                  <a16:creationId xmlns:a16="http://schemas.microsoft.com/office/drawing/2014/main" id="{E76D90CD-4BE2-4FA2-B6BB-DDB53D9A8E02}"/>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26" name="Straight Connector 225">
              <a:extLst>
                <a:ext uri="{FF2B5EF4-FFF2-40B4-BE49-F238E27FC236}">
                  <a16:creationId xmlns:a16="http://schemas.microsoft.com/office/drawing/2014/main" id="{2795BC67-C86F-48C0-8FF5-E4C973BE20EB}"/>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227" name="Group 226">
              <a:extLst>
                <a:ext uri="{FF2B5EF4-FFF2-40B4-BE49-F238E27FC236}">
                  <a16:creationId xmlns:a16="http://schemas.microsoft.com/office/drawing/2014/main" id="{3EA5C810-A8AE-4B93-BD80-D5DFE2448D41}"/>
                </a:ext>
              </a:extLst>
            </p:cNvPr>
            <p:cNvGrpSpPr/>
            <p:nvPr/>
          </p:nvGrpSpPr>
          <p:grpSpPr>
            <a:xfrm>
              <a:off x="1365987" y="1509890"/>
              <a:ext cx="62416" cy="16710"/>
              <a:chOff x="4469567" y="3339387"/>
              <a:chExt cx="130678" cy="27432"/>
            </a:xfrm>
            <a:grpFill/>
          </p:grpSpPr>
          <p:sp>
            <p:nvSpPr>
              <p:cNvPr id="240" name="Oval 239">
                <a:extLst>
                  <a:ext uri="{FF2B5EF4-FFF2-40B4-BE49-F238E27FC236}">
                    <a16:creationId xmlns:a16="http://schemas.microsoft.com/office/drawing/2014/main" id="{542C0B89-18EA-4C82-86CA-C54BD58CC2C9}"/>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1" name="Oval 240">
                <a:extLst>
                  <a:ext uri="{FF2B5EF4-FFF2-40B4-BE49-F238E27FC236}">
                    <a16:creationId xmlns:a16="http://schemas.microsoft.com/office/drawing/2014/main" id="{E37E8A7B-B11A-4FE7-92DD-435C977F444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2" name="Oval 241">
                <a:extLst>
                  <a:ext uri="{FF2B5EF4-FFF2-40B4-BE49-F238E27FC236}">
                    <a16:creationId xmlns:a16="http://schemas.microsoft.com/office/drawing/2014/main" id="{1FD51F4A-1395-476F-93CD-0C97FCD7FEB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28" name="Rectangle 227">
              <a:extLst>
                <a:ext uri="{FF2B5EF4-FFF2-40B4-BE49-F238E27FC236}">
                  <a16:creationId xmlns:a16="http://schemas.microsoft.com/office/drawing/2014/main" id="{24710EDB-6BE3-4D68-88FB-CE2BE2F1105C}"/>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29" name="Straight Connector 228">
              <a:extLst>
                <a:ext uri="{FF2B5EF4-FFF2-40B4-BE49-F238E27FC236}">
                  <a16:creationId xmlns:a16="http://schemas.microsoft.com/office/drawing/2014/main" id="{513084A0-A487-44CC-9EC8-8E25A4FE1EDB}"/>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230" name="Group 229">
              <a:extLst>
                <a:ext uri="{FF2B5EF4-FFF2-40B4-BE49-F238E27FC236}">
                  <a16:creationId xmlns:a16="http://schemas.microsoft.com/office/drawing/2014/main" id="{65B1FA86-E584-4B0F-A312-06D17DA421B6}"/>
                </a:ext>
              </a:extLst>
            </p:cNvPr>
            <p:cNvGrpSpPr/>
            <p:nvPr/>
          </p:nvGrpSpPr>
          <p:grpSpPr>
            <a:xfrm>
              <a:off x="1365987" y="1401841"/>
              <a:ext cx="62416" cy="16710"/>
              <a:chOff x="4469567" y="3339387"/>
              <a:chExt cx="130678" cy="27432"/>
            </a:xfrm>
            <a:grpFill/>
          </p:grpSpPr>
          <p:sp>
            <p:nvSpPr>
              <p:cNvPr id="237" name="Oval 236">
                <a:extLst>
                  <a:ext uri="{FF2B5EF4-FFF2-40B4-BE49-F238E27FC236}">
                    <a16:creationId xmlns:a16="http://schemas.microsoft.com/office/drawing/2014/main" id="{06D7EE7C-47DD-437F-A7CC-87C1163CA30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38" name="Oval 237">
                <a:extLst>
                  <a:ext uri="{FF2B5EF4-FFF2-40B4-BE49-F238E27FC236}">
                    <a16:creationId xmlns:a16="http://schemas.microsoft.com/office/drawing/2014/main" id="{FD6CF540-5971-42B6-BF0C-F996AF787641}"/>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39" name="Oval 238">
                <a:extLst>
                  <a:ext uri="{FF2B5EF4-FFF2-40B4-BE49-F238E27FC236}">
                    <a16:creationId xmlns:a16="http://schemas.microsoft.com/office/drawing/2014/main" id="{4DC22C41-32CF-4273-981B-E2A8106724F6}"/>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31" name="Rectangle 230">
              <a:extLst>
                <a:ext uri="{FF2B5EF4-FFF2-40B4-BE49-F238E27FC236}">
                  <a16:creationId xmlns:a16="http://schemas.microsoft.com/office/drawing/2014/main" id="{CADE8A48-665A-4A9A-86D8-C46815F13AC4}"/>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32" name="Straight Connector 231">
              <a:extLst>
                <a:ext uri="{FF2B5EF4-FFF2-40B4-BE49-F238E27FC236}">
                  <a16:creationId xmlns:a16="http://schemas.microsoft.com/office/drawing/2014/main" id="{4070AAEA-3B04-4F4C-940D-A1F43707E6A4}"/>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233" name="Group 232">
              <a:extLst>
                <a:ext uri="{FF2B5EF4-FFF2-40B4-BE49-F238E27FC236}">
                  <a16:creationId xmlns:a16="http://schemas.microsoft.com/office/drawing/2014/main" id="{8989655E-1178-48B8-AC5A-ED724C091F03}"/>
                </a:ext>
              </a:extLst>
            </p:cNvPr>
            <p:cNvGrpSpPr/>
            <p:nvPr/>
          </p:nvGrpSpPr>
          <p:grpSpPr>
            <a:xfrm>
              <a:off x="1365987" y="1293794"/>
              <a:ext cx="62416" cy="16710"/>
              <a:chOff x="4469567" y="3339387"/>
              <a:chExt cx="130678" cy="27432"/>
            </a:xfrm>
            <a:grpFill/>
          </p:grpSpPr>
          <p:sp>
            <p:nvSpPr>
              <p:cNvPr id="234" name="Oval 233">
                <a:extLst>
                  <a:ext uri="{FF2B5EF4-FFF2-40B4-BE49-F238E27FC236}">
                    <a16:creationId xmlns:a16="http://schemas.microsoft.com/office/drawing/2014/main" id="{FC4A0BE2-49F8-457A-B55D-160005D766BC}"/>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35" name="Oval 234">
                <a:extLst>
                  <a:ext uri="{FF2B5EF4-FFF2-40B4-BE49-F238E27FC236}">
                    <a16:creationId xmlns:a16="http://schemas.microsoft.com/office/drawing/2014/main" id="{A68CFD5C-F2C2-486A-BF66-01B4939C3AEF}"/>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36" name="Oval 235">
                <a:extLst>
                  <a:ext uri="{FF2B5EF4-FFF2-40B4-BE49-F238E27FC236}">
                    <a16:creationId xmlns:a16="http://schemas.microsoft.com/office/drawing/2014/main" id="{12A32665-38D4-4AF0-960A-134BAC97EE0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cxnSp>
        <p:nvCxnSpPr>
          <p:cNvPr id="252" name="Straight Arrow Connector 251"/>
          <p:cNvCxnSpPr>
            <a:cxnSpLocks/>
          </p:cNvCxnSpPr>
          <p:nvPr/>
        </p:nvCxnSpPr>
        <p:spPr>
          <a:xfrm>
            <a:off x="7110461" y="1356435"/>
            <a:ext cx="0" cy="22366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0321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950098" y="1464708"/>
            <a:ext cx="1951854" cy="11536"/>
          </a:xfrm>
          <a:prstGeom prst="straightConnector1">
            <a:avLst/>
          </a:prstGeom>
          <a:ln>
            <a:solidFill>
              <a:schemeClr val="tx1"/>
            </a:solidFill>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TextBox 38"/>
          <p:cNvSpPr txBox="1">
            <a:spLocks noChangeArrowheads="1"/>
          </p:cNvSpPr>
          <p:nvPr/>
        </p:nvSpPr>
        <p:spPr bwMode="auto">
          <a:xfrm>
            <a:off x="4263790" y="1832257"/>
            <a:ext cx="753866" cy="230832"/>
          </a:xfrm>
          <a:prstGeom prst="rect">
            <a:avLst/>
          </a:prstGeom>
          <a:noFill/>
          <a:ln w="9525">
            <a:noFill/>
            <a:miter lim="800000"/>
            <a:headEnd/>
            <a:tailEnd/>
          </a:ln>
        </p:spPr>
        <p:txBody>
          <a:bodyPr wrap="square">
            <a:spAutoFit/>
          </a:bodyPr>
          <a:lstStyle/>
          <a:p>
            <a:pPr algn="ctr"/>
            <a:r>
              <a:rPr lang="en-US" sz="900" dirty="0">
                <a:solidFill>
                  <a:srgbClr val="FFFFFF"/>
                </a:solidFill>
                <a:latin typeface="Verdana" pitchFamily="34" charset="0"/>
                <a:ea typeface="Verdana" pitchFamily="34" charset="0"/>
                <a:cs typeface="Verdana" pitchFamily="34" charset="0"/>
              </a:rPr>
              <a:t>Route 53</a:t>
            </a:r>
          </a:p>
        </p:txBody>
      </p:sp>
      <p:sp>
        <p:nvSpPr>
          <p:cNvPr id="25" name="TextBox 37"/>
          <p:cNvSpPr txBox="1">
            <a:spLocks noChangeArrowheads="1"/>
          </p:cNvSpPr>
          <p:nvPr/>
        </p:nvSpPr>
        <p:spPr bwMode="auto">
          <a:xfrm>
            <a:off x="1703866" y="1028449"/>
            <a:ext cx="1555750" cy="198196"/>
          </a:xfrm>
          <a:prstGeom prst="rect">
            <a:avLst/>
          </a:prstGeom>
          <a:noFill/>
          <a:ln w="9525">
            <a:noFill/>
            <a:miter lim="800000"/>
            <a:headEnd/>
            <a:tailEnd/>
          </a:ln>
        </p:spPr>
        <p:txBody>
          <a:bodyPr>
            <a:spAutoFit/>
          </a:bodyPr>
          <a:lstStyle/>
          <a:p>
            <a:r>
              <a:rPr lang="en-US" sz="688" dirty="0">
                <a:solidFill>
                  <a:srgbClr val="8FA7C4"/>
                </a:solidFill>
                <a:latin typeface="Arial"/>
                <a:ea typeface="Verdana" pitchFamily="34" charset="0"/>
                <a:cs typeface="Arial"/>
              </a:rPr>
              <a:t>Corporate data center</a:t>
            </a:r>
          </a:p>
        </p:txBody>
      </p:sp>
      <p:cxnSp>
        <p:nvCxnSpPr>
          <p:cNvPr id="33" name="Straight Arrow Connector 32"/>
          <p:cNvCxnSpPr>
            <a:cxnSpLocks/>
          </p:cNvCxnSpPr>
          <p:nvPr/>
        </p:nvCxnSpPr>
        <p:spPr>
          <a:xfrm>
            <a:off x="7124702" y="2524356"/>
            <a:ext cx="0" cy="22366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cxnSpLocks/>
          </p:cNvCxnSpPr>
          <p:nvPr/>
        </p:nvCxnSpPr>
        <p:spPr>
          <a:xfrm flipH="1">
            <a:off x="7124702" y="3438755"/>
            <a:ext cx="1" cy="15148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5" name="TextBox 37"/>
          <p:cNvSpPr txBox="1">
            <a:spLocks noChangeArrowheads="1"/>
          </p:cNvSpPr>
          <p:nvPr/>
        </p:nvSpPr>
        <p:spPr bwMode="auto">
          <a:xfrm>
            <a:off x="6305372" y="4583552"/>
            <a:ext cx="1555750" cy="230832"/>
          </a:xfrm>
          <a:prstGeom prst="rect">
            <a:avLst/>
          </a:prstGeom>
          <a:noFill/>
          <a:ln w="9525">
            <a:noFill/>
            <a:miter lim="800000"/>
            <a:headEnd/>
            <a:tailEnd/>
          </a:ln>
        </p:spPr>
        <p:txBody>
          <a:bodyPr>
            <a:spAutoFit/>
          </a:bodyPr>
          <a:lstStyle/>
          <a:p>
            <a:r>
              <a:rPr lang="en-US" sz="900" dirty="0">
                <a:solidFill>
                  <a:srgbClr val="FFFFFF"/>
                </a:solidFill>
                <a:ea typeface="Verdana" pitchFamily="34" charset="0"/>
                <a:cs typeface="Arial"/>
              </a:rPr>
              <a:t>AWS Region</a:t>
            </a:r>
            <a:endParaRPr lang="en-US" sz="900" dirty="0">
              <a:solidFill>
                <a:srgbClr val="FFFFFF"/>
              </a:solidFill>
              <a:latin typeface="Amazon Ember" panose="02000000000000000000" pitchFamily="2" charset="0"/>
              <a:ea typeface="Verdana" pitchFamily="34" charset="0"/>
              <a:cs typeface="Arial"/>
            </a:endParaRPr>
          </a:p>
        </p:txBody>
      </p:sp>
      <p:sp>
        <p:nvSpPr>
          <p:cNvPr id="38" name="TextBox 37"/>
          <p:cNvSpPr txBox="1">
            <a:spLocks noChangeArrowheads="1"/>
          </p:cNvSpPr>
          <p:nvPr/>
        </p:nvSpPr>
        <p:spPr bwMode="auto">
          <a:xfrm>
            <a:off x="2694659" y="1758351"/>
            <a:ext cx="793450" cy="553998"/>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Reverse proxy/ caching server</a:t>
            </a:r>
            <a:endParaRPr lang="en-US" sz="750" dirty="0">
              <a:solidFill>
                <a:srgbClr val="FFFFFF"/>
              </a:solidFill>
              <a:latin typeface="Amazon Ember" panose="02000000000000000000" pitchFamily="2" charset="0"/>
              <a:ea typeface="Verdana" pitchFamily="34" charset="0"/>
            </a:endParaRPr>
          </a:p>
        </p:txBody>
      </p:sp>
      <p:sp>
        <p:nvSpPr>
          <p:cNvPr id="39" name="TextBox 38"/>
          <p:cNvSpPr txBox="1">
            <a:spLocks noChangeArrowheads="1"/>
          </p:cNvSpPr>
          <p:nvPr/>
        </p:nvSpPr>
        <p:spPr bwMode="auto">
          <a:xfrm>
            <a:off x="2694659" y="2883485"/>
            <a:ext cx="6668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Application server</a:t>
            </a:r>
          </a:p>
        </p:txBody>
      </p:sp>
      <p:sp>
        <p:nvSpPr>
          <p:cNvPr id="41" name="TextBox 38"/>
          <p:cNvSpPr txBox="1">
            <a:spLocks noChangeArrowheads="1"/>
          </p:cNvSpPr>
          <p:nvPr/>
        </p:nvSpPr>
        <p:spPr bwMode="auto">
          <a:xfrm>
            <a:off x="2908495" y="4176302"/>
            <a:ext cx="8999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pic>
        <p:nvPicPr>
          <p:cNvPr id="51" name="Graphic 50">
            <a:extLst>
              <a:ext uri="{FF2B5EF4-FFF2-40B4-BE49-F238E27FC236}">
                <a16:creationId xmlns:a16="http://schemas.microsoft.com/office/drawing/2014/main" id="{AFF0FF6A-4A14-47A8-A2A8-2A94C12679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4861" y="1340377"/>
            <a:ext cx="444500" cy="444500"/>
          </a:xfrm>
          <a:prstGeom prst="rect">
            <a:avLst/>
          </a:prstGeom>
        </p:spPr>
      </p:pic>
      <p:pic>
        <p:nvPicPr>
          <p:cNvPr id="52" name="Graphic 51">
            <a:extLst>
              <a:ext uri="{FF2B5EF4-FFF2-40B4-BE49-F238E27FC236}">
                <a16:creationId xmlns:a16="http://schemas.microsoft.com/office/drawing/2014/main" id="{DAAFACB4-179F-4440-8ADE-15FF5D4E8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5581" y="477268"/>
            <a:ext cx="155485" cy="170341"/>
          </a:xfrm>
          <a:prstGeom prst="rect">
            <a:avLst/>
          </a:prstGeom>
        </p:spPr>
      </p:pic>
      <p:sp>
        <p:nvSpPr>
          <p:cNvPr id="53" name="Rectangle 52">
            <a:extLst>
              <a:ext uri="{FF2B5EF4-FFF2-40B4-BE49-F238E27FC236}">
                <a16:creationId xmlns:a16="http://schemas.microsoft.com/office/drawing/2014/main" id="{B93D2D98-0D17-42C2-B41E-5948EE219263}"/>
              </a:ext>
            </a:extLst>
          </p:cNvPr>
          <p:cNvSpPr/>
          <p:nvPr/>
        </p:nvSpPr>
        <p:spPr>
          <a:xfrm>
            <a:off x="6275581" y="481126"/>
            <a:ext cx="1909524" cy="4310149"/>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688" dirty="0">
                <a:solidFill>
                  <a:srgbClr val="FAFAFA"/>
                </a:solidFill>
              </a:rPr>
              <a:t>AWS Cloud</a:t>
            </a:r>
          </a:p>
        </p:txBody>
      </p:sp>
      <p:sp>
        <p:nvSpPr>
          <p:cNvPr id="57" name="Rounded Rectangle 81">
            <a:extLst>
              <a:ext uri="{FF2B5EF4-FFF2-40B4-BE49-F238E27FC236}">
                <a16:creationId xmlns:a16="http://schemas.microsoft.com/office/drawing/2014/main" id="{C44B79A8-9A4C-47E9-8745-CF01E8EBBF25}"/>
              </a:ext>
            </a:extLst>
          </p:cNvPr>
          <p:cNvSpPr/>
          <p:nvPr/>
        </p:nvSpPr>
        <p:spPr>
          <a:xfrm>
            <a:off x="1456550" y="997478"/>
            <a:ext cx="2143833" cy="3793796"/>
          </a:xfrm>
          <a:prstGeom prst="roundRect">
            <a:avLst>
              <a:gd name="adj" fmla="val 0"/>
            </a:avLst>
          </a:prstGeom>
          <a:noFill/>
          <a:ln w="6350">
            <a:solidFill>
              <a:srgbClr val="8FA7C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18" dirty="0">
              <a:solidFill>
                <a:schemeClr val="tx1"/>
              </a:solidFill>
              <a:latin typeface="Helvetica Neue"/>
              <a:cs typeface="Helvetica Neue"/>
            </a:endParaRPr>
          </a:p>
        </p:txBody>
      </p:sp>
      <p:pic>
        <p:nvPicPr>
          <p:cNvPr id="58" name="Graphic 57">
            <a:extLst>
              <a:ext uri="{FF2B5EF4-FFF2-40B4-BE49-F238E27FC236}">
                <a16:creationId xmlns:a16="http://schemas.microsoft.com/office/drawing/2014/main" id="{38597DF1-9DC1-42FE-9E20-513FBF45B9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6549" y="997478"/>
            <a:ext cx="206375" cy="206375"/>
          </a:xfrm>
          <a:prstGeom prst="rect">
            <a:avLst/>
          </a:prstGeom>
        </p:spPr>
      </p:pic>
      <p:sp>
        <p:nvSpPr>
          <p:cNvPr id="44" name="Title 2">
            <a:extLst>
              <a:ext uri="{FF2B5EF4-FFF2-40B4-BE49-F238E27FC236}">
                <a16:creationId xmlns:a16="http://schemas.microsoft.com/office/drawing/2014/main" id="{C37ED1AD-8636-4D2B-91A8-C40823C9130A}"/>
              </a:ext>
            </a:extLst>
          </p:cNvPr>
          <p:cNvSpPr>
            <a:spLocks noGrp="1"/>
          </p:cNvSpPr>
          <p:nvPr>
            <p:ph type="title"/>
          </p:nvPr>
        </p:nvSpPr>
        <p:spPr>
          <a:xfrm>
            <a:off x="134951" y="217451"/>
            <a:ext cx="8739267" cy="674749"/>
          </a:xfrm>
        </p:spPr>
        <p:txBody>
          <a:bodyPr/>
          <a:lstStyle/>
          <a:p>
            <a:r>
              <a:rPr lang="en-US" dirty="0"/>
              <a:t>Warm standby (Normal mode)</a:t>
            </a:r>
            <a:br>
              <a:rPr lang="en-US" dirty="0"/>
            </a:br>
            <a:r>
              <a:rPr lang="en-GB" sz="1250" dirty="0">
                <a:solidFill>
                  <a:schemeClr val="accent2"/>
                </a:solidFill>
              </a:rPr>
              <a:t>www.example.com</a:t>
            </a:r>
            <a:r>
              <a:rPr lang="en-US" sz="1250" dirty="0">
                <a:solidFill>
                  <a:schemeClr val="accent2"/>
                </a:solidFill>
              </a:rPr>
              <a:t> </a:t>
            </a:r>
          </a:p>
        </p:txBody>
      </p:sp>
      <p:cxnSp>
        <p:nvCxnSpPr>
          <p:cNvPr id="48" name="Straight Arrow Connector 47">
            <a:extLst>
              <a:ext uri="{FF2B5EF4-FFF2-40B4-BE49-F238E27FC236}">
                <a16:creationId xmlns:a16="http://schemas.microsoft.com/office/drawing/2014/main" id="{1A57D2C9-0B0F-4605-9CE6-8D813710A7ED}"/>
              </a:ext>
            </a:extLst>
          </p:cNvPr>
          <p:cNvCxnSpPr>
            <a:cxnSpLocks/>
            <a:stCxn id="51" idx="1"/>
          </p:cNvCxnSpPr>
          <p:nvPr/>
        </p:nvCxnSpPr>
        <p:spPr>
          <a:xfrm flipH="1">
            <a:off x="2650275" y="1562627"/>
            <a:ext cx="1784586" cy="321376"/>
          </a:xfrm>
          <a:prstGeom prst="straightConnector1">
            <a:avLst/>
          </a:prstGeom>
          <a:ln>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9" name="TextBox 39">
            <a:extLst>
              <a:ext uri="{FF2B5EF4-FFF2-40B4-BE49-F238E27FC236}">
                <a16:creationId xmlns:a16="http://schemas.microsoft.com/office/drawing/2014/main" id="{1B6DD6A0-CC14-4798-B229-E38750B5CA34}"/>
              </a:ext>
            </a:extLst>
          </p:cNvPr>
          <p:cNvSpPr txBox="1">
            <a:spLocks noChangeArrowheads="1"/>
          </p:cNvSpPr>
          <p:nvPr/>
        </p:nvSpPr>
        <p:spPr bwMode="auto">
          <a:xfrm rot="20916187">
            <a:off x="3244686" y="1282012"/>
            <a:ext cx="585094" cy="226985"/>
          </a:xfrm>
          <a:prstGeom prst="rect">
            <a:avLst/>
          </a:prstGeom>
          <a:solidFill>
            <a:srgbClr val="282828"/>
          </a:solidFill>
          <a:ln w="9525">
            <a:noFill/>
            <a:miter lim="800000"/>
            <a:headEnd/>
            <a:tailEnd/>
          </a:ln>
        </p:spPr>
        <p:txBody>
          <a:bodyPr wrap="square">
            <a:spAutoFit/>
          </a:bodyPr>
          <a:lstStyle/>
          <a:p>
            <a:pPr algn="ctr"/>
            <a:r>
              <a:rPr lang="en-US" sz="875" dirty="0">
                <a:solidFill>
                  <a:srgbClr val="FFFFFF"/>
                </a:solidFill>
                <a:latin typeface="Verdana" pitchFamily="34" charset="0"/>
                <a:ea typeface="Verdana" pitchFamily="34" charset="0"/>
                <a:cs typeface="Verdana" pitchFamily="34" charset="0"/>
              </a:rPr>
              <a:t>Active</a:t>
            </a:r>
            <a:endParaRPr lang="en-US" sz="900" dirty="0">
              <a:solidFill>
                <a:srgbClr val="FFFFFF"/>
              </a:solidFill>
              <a:latin typeface="Verdana" pitchFamily="34" charset="0"/>
              <a:ea typeface="Verdana" pitchFamily="34" charset="0"/>
              <a:cs typeface="Verdana" pitchFamily="34" charset="0"/>
            </a:endParaRPr>
          </a:p>
        </p:txBody>
      </p:sp>
      <p:cxnSp>
        <p:nvCxnSpPr>
          <p:cNvPr id="62" name="Straight Arrow Connector 61">
            <a:extLst>
              <a:ext uri="{FF2B5EF4-FFF2-40B4-BE49-F238E27FC236}">
                <a16:creationId xmlns:a16="http://schemas.microsoft.com/office/drawing/2014/main" id="{6EE80380-35E6-4385-9C3C-F02634C8006F}"/>
              </a:ext>
            </a:extLst>
          </p:cNvPr>
          <p:cNvCxnSpPr>
            <a:cxnSpLocks/>
          </p:cNvCxnSpPr>
          <p:nvPr/>
        </p:nvCxnSpPr>
        <p:spPr>
          <a:xfrm flipV="1">
            <a:off x="2998033" y="3944836"/>
            <a:ext cx="3613905" cy="35053"/>
          </a:xfrm>
          <a:prstGeom prst="straightConnector1">
            <a:avLst/>
          </a:prstGeom>
          <a:ln>
            <a:solidFill>
              <a:schemeClr val="tx1">
                <a:alpha val="50000"/>
              </a:schemeClr>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61" name="TextBox 60">
            <a:extLst>
              <a:ext uri="{FF2B5EF4-FFF2-40B4-BE49-F238E27FC236}">
                <a16:creationId xmlns:a16="http://schemas.microsoft.com/office/drawing/2014/main" id="{0309D0E3-6AF6-45C2-BF64-47C2CBAAA956}"/>
              </a:ext>
            </a:extLst>
          </p:cNvPr>
          <p:cNvSpPr txBox="1"/>
          <p:nvPr/>
        </p:nvSpPr>
        <p:spPr>
          <a:xfrm>
            <a:off x="4130057" y="3857540"/>
            <a:ext cx="1252542" cy="226985"/>
          </a:xfrm>
          <a:prstGeom prst="rect">
            <a:avLst/>
          </a:prstGeom>
          <a:solidFill>
            <a:srgbClr val="282828"/>
          </a:solidFill>
        </p:spPr>
        <p:txBody>
          <a:bodyPr wrap="square" rtlCol="0">
            <a:spAutoFit/>
          </a:bodyPr>
          <a:lstStyle/>
          <a:p>
            <a:pPr algn="ctr"/>
            <a:r>
              <a:rPr lang="en-GB" sz="875" dirty="0">
                <a:solidFill>
                  <a:srgbClr val="FFFFFF"/>
                </a:solidFill>
              </a:rPr>
              <a:t>Mirroring/replication</a:t>
            </a:r>
            <a:endParaRPr lang="en-US" sz="875" dirty="0">
              <a:solidFill>
                <a:srgbClr val="FFFFFF"/>
              </a:solidFill>
            </a:endParaRPr>
          </a:p>
        </p:txBody>
      </p:sp>
      <p:sp>
        <p:nvSpPr>
          <p:cNvPr id="45" name="TextBox 39">
            <a:extLst>
              <a:ext uri="{FF2B5EF4-FFF2-40B4-BE49-F238E27FC236}">
                <a16:creationId xmlns:a16="http://schemas.microsoft.com/office/drawing/2014/main" id="{9371E0BF-F184-4215-83DB-817BBD5F5CF7}"/>
              </a:ext>
            </a:extLst>
          </p:cNvPr>
          <p:cNvSpPr txBox="1">
            <a:spLocks noChangeArrowheads="1"/>
          </p:cNvSpPr>
          <p:nvPr/>
        </p:nvSpPr>
        <p:spPr bwMode="auto">
          <a:xfrm>
            <a:off x="5402114" y="1333736"/>
            <a:ext cx="728710" cy="230832"/>
          </a:xfrm>
          <a:prstGeom prst="rect">
            <a:avLst/>
          </a:prstGeom>
          <a:solidFill>
            <a:srgbClr val="282828"/>
          </a:solidFill>
          <a:ln w="9525">
            <a:noFill/>
            <a:miter lim="800000"/>
            <a:headEnd/>
            <a:tailEnd/>
          </a:ln>
        </p:spPr>
        <p:txBody>
          <a:bodyPr wrap="square">
            <a:spAutoFit/>
          </a:bodyPr>
          <a:lstStyle/>
          <a:p>
            <a:pPr algn="ctr"/>
            <a:r>
              <a:rPr lang="en-US" sz="900" dirty="0">
                <a:latin typeface="Verdana" pitchFamily="34" charset="0"/>
                <a:ea typeface="Verdana" pitchFamily="34" charset="0"/>
                <a:cs typeface="Verdana" pitchFamily="34" charset="0"/>
              </a:rPr>
              <a:t>Inactive</a:t>
            </a:r>
          </a:p>
        </p:txBody>
      </p:sp>
      <p:sp>
        <p:nvSpPr>
          <p:cNvPr id="46" name="TextBox 45">
            <a:extLst>
              <a:ext uri="{FF2B5EF4-FFF2-40B4-BE49-F238E27FC236}">
                <a16:creationId xmlns:a16="http://schemas.microsoft.com/office/drawing/2014/main" id="{40925A31-1E16-4BA2-B69D-A58DED6295AB}"/>
              </a:ext>
            </a:extLst>
          </p:cNvPr>
          <p:cNvSpPr txBox="1"/>
          <p:nvPr/>
        </p:nvSpPr>
        <p:spPr>
          <a:xfrm>
            <a:off x="6443138" y="680817"/>
            <a:ext cx="1589042" cy="584775"/>
          </a:xfrm>
          <a:prstGeom prst="rect">
            <a:avLst/>
          </a:prstGeom>
          <a:noFill/>
        </p:spPr>
        <p:txBody>
          <a:bodyPr wrap="square" rtlCol="0">
            <a:spAutoFit/>
          </a:bodyPr>
          <a:lstStyle/>
          <a:p>
            <a:pPr algn="ctr"/>
            <a:r>
              <a:rPr lang="en-US" sz="1600" b="1" dirty="0">
                <a:solidFill>
                  <a:srgbClr val="FFC000"/>
                </a:solidFill>
              </a:rPr>
              <a:t>Scaled down </a:t>
            </a:r>
          </a:p>
          <a:p>
            <a:pPr algn="ctr"/>
            <a:r>
              <a:rPr lang="en-US" sz="1600" b="1" dirty="0">
                <a:solidFill>
                  <a:srgbClr val="FFC000"/>
                </a:solidFill>
              </a:rPr>
              <a:t>standby</a:t>
            </a:r>
            <a:endParaRPr lang="en-US" sz="1600" b="1" dirty="0">
              <a:solidFill>
                <a:srgbClr val="FFC000"/>
              </a:solidFill>
              <a:latin typeface="Amazon Ember" panose="02000000000000000000" pitchFamily="2" charset="0"/>
            </a:endParaRPr>
          </a:p>
        </p:txBody>
      </p:sp>
      <p:cxnSp>
        <p:nvCxnSpPr>
          <p:cNvPr id="47" name="Straight Arrow Connector 46">
            <a:extLst>
              <a:ext uri="{FF2B5EF4-FFF2-40B4-BE49-F238E27FC236}">
                <a16:creationId xmlns:a16="http://schemas.microsoft.com/office/drawing/2014/main" id="{6F7B08E6-0FB4-42E0-8608-D352A863A259}"/>
              </a:ext>
            </a:extLst>
          </p:cNvPr>
          <p:cNvCxnSpPr>
            <a:cxnSpLocks/>
          </p:cNvCxnSpPr>
          <p:nvPr/>
        </p:nvCxnSpPr>
        <p:spPr>
          <a:xfrm>
            <a:off x="2472329" y="2204977"/>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5" name="Group 64">
            <a:extLst>
              <a:ext uri="{FF2B5EF4-FFF2-40B4-BE49-F238E27FC236}">
                <a16:creationId xmlns:a16="http://schemas.microsoft.com/office/drawing/2014/main" id="{3CD112DB-0718-4455-9EAA-43386F8BAE03}"/>
              </a:ext>
            </a:extLst>
          </p:cNvPr>
          <p:cNvGrpSpPr/>
          <p:nvPr/>
        </p:nvGrpSpPr>
        <p:grpSpPr>
          <a:xfrm>
            <a:off x="2334088" y="1650555"/>
            <a:ext cx="276483" cy="500856"/>
            <a:chOff x="1338479" y="1250065"/>
            <a:chExt cx="355724" cy="644410"/>
          </a:xfrm>
          <a:solidFill>
            <a:srgbClr val="282828"/>
          </a:solidFill>
        </p:grpSpPr>
        <p:sp>
          <p:nvSpPr>
            <p:cNvPr id="66" name="Rectangle 65">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67" name="Straight Connector 66">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68" name="Group 67">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99" name="Oval 98">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00" name="Oval 99">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01" name="Oval 100">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69" name="Rectangle 68">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0" name="Straight Connector 69">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71" name="Group 70">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96" name="Oval 95">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7" name="Oval 96">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8" name="Oval 97">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2" name="Rectangle 71">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3" name="Straight Connector 72">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74" name="Group 73">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93" name="Oval 92">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4" name="Oval 93">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5" name="Oval 94">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5" name="Rectangle 74">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6" name="Straight Connector 75">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77" name="Group 76">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90" name="Oval 89">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1" name="Oval 90">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2" name="Oval 91">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8" name="Rectangle 77">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9" name="Straight Connector 78">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80" name="Group 79">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87" name="Oval 86">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8" name="Oval 87">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9" name="Oval 88">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81" name="Rectangle 80">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82" name="Straight Connector 81">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83" name="Group 82">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84" name="Oval 83">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5" name="Oval 84">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6" name="Oval 85">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102" name="Group 101">
            <a:extLst>
              <a:ext uri="{FF2B5EF4-FFF2-40B4-BE49-F238E27FC236}">
                <a16:creationId xmlns:a16="http://schemas.microsoft.com/office/drawing/2014/main" id="{50948166-FF78-4BB1-A44E-0DF4A28548A6}"/>
              </a:ext>
            </a:extLst>
          </p:cNvPr>
          <p:cNvGrpSpPr/>
          <p:nvPr/>
        </p:nvGrpSpPr>
        <p:grpSpPr>
          <a:xfrm>
            <a:off x="2334088" y="2779158"/>
            <a:ext cx="276483" cy="500856"/>
            <a:chOff x="1338479" y="1250065"/>
            <a:chExt cx="355724" cy="644410"/>
          </a:xfrm>
          <a:solidFill>
            <a:srgbClr val="282828"/>
          </a:solidFill>
        </p:grpSpPr>
        <p:sp>
          <p:nvSpPr>
            <p:cNvPr id="103" name="Rectangle 102">
              <a:extLst>
                <a:ext uri="{FF2B5EF4-FFF2-40B4-BE49-F238E27FC236}">
                  <a16:creationId xmlns:a16="http://schemas.microsoft.com/office/drawing/2014/main" id="{3E69804A-81B7-4228-A84F-5DCF8506ED68}"/>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4" name="Straight Connector 103">
              <a:extLst>
                <a:ext uri="{FF2B5EF4-FFF2-40B4-BE49-F238E27FC236}">
                  <a16:creationId xmlns:a16="http://schemas.microsoft.com/office/drawing/2014/main" id="{CAC5E746-A804-4E9F-B2A8-E1DFB62F3721}"/>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05" name="Group 104">
              <a:extLst>
                <a:ext uri="{FF2B5EF4-FFF2-40B4-BE49-F238E27FC236}">
                  <a16:creationId xmlns:a16="http://schemas.microsoft.com/office/drawing/2014/main" id="{2B300397-AA45-4AAC-9EB4-D559581307F3}"/>
                </a:ext>
              </a:extLst>
            </p:cNvPr>
            <p:cNvGrpSpPr/>
            <p:nvPr/>
          </p:nvGrpSpPr>
          <p:grpSpPr>
            <a:xfrm>
              <a:off x="1365987" y="1834035"/>
              <a:ext cx="62416" cy="16710"/>
              <a:chOff x="4469567" y="3339387"/>
              <a:chExt cx="130678" cy="27432"/>
            </a:xfrm>
            <a:grpFill/>
          </p:grpSpPr>
          <p:sp>
            <p:nvSpPr>
              <p:cNvPr id="136" name="Oval 135">
                <a:extLst>
                  <a:ext uri="{FF2B5EF4-FFF2-40B4-BE49-F238E27FC236}">
                    <a16:creationId xmlns:a16="http://schemas.microsoft.com/office/drawing/2014/main" id="{7D1431BE-D006-4139-AF8A-C64B833C79C5}"/>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7" name="Oval 136">
                <a:extLst>
                  <a:ext uri="{FF2B5EF4-FFF2-40B4-BE49-F238E27FC236}">
                    <a16:creationId xmlns:a16="http://schemas.microsoft.com/office/drawing/2014/main" id="{E1889712-4BF7-4DF7-AAB9-660A7E2D077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8" name="Oval 137">
                <a:extLst>
                  <a:ext uri="{FF2B5EF4-FFF2-40B4-BE49-F238E27FC236}">
                    <a16:creationId xmlns:a16="http://schemas.microsoft.com/office/drawing/2014/main" id="{F49D5312-4A21-407F-8EF7-5DAEDFD1794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6" name="Rectangle 105">
              <a:extLst>
                <a:ext uri="{FF2B5EF4-FFF2-40B4-BE49-F238E27FC236}">
                  <a16:creationId xmlns:a16="http://schemas.microsoft.com/office/drawing/2014/main" id="{D43B218A-B326-43FB-9CBE-0E1FC4AA58F8}"/>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7" name="Straight Connector 106">
              <a:extLst>
                <a:ext uri="{FF2B5EF4-FFF2-40B4-BE49-F238E27FC236}">
                  <a16:creationId xmlns:a16="http://schemas.microsoft.com/office/drawing/2014/main" id="{C0BE8027-C895-4970-AEC5-3427C8947089}"/>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08" name="Group 107">
              <a:extLst>
                <a:ext uri="{FF2B5EF4-FFF2-40B4-BE49-F238E27FC236}">
                  <a16:creationId xmlns:a16="http://schemas.microsoft.com/office/drawing/2014/main" id="{6CB5BA7E-7AE4-4BF6-B1D6-6C0F07BB59CA}"/>
                </a:ext>
              </a:extLst>
            </p:cNvPr>
            <p:cNvGrpSpPr/>
            <p:nvPr/>
          </p:nvGrpSpPr>
          <p:grpSpPr>
            <a:xfrm>
              <a:off x="1365987" y="1725986"/>
              <a:ext cx="62416" cy="16710"/>
              <a:chOff x="4469567" y="3339387"/>
              <a:chExt cx="130678" cy="27432"/>
            </a:xfrm>
            <a:grpFill/>
          </p:grpSpPr>
          <p:sp>
            <p:nvSpPr>
              <p:cNvPr id="133" name="Oval 132">
                <a:extLst>
                  <a:ext uri="{FF2B5EF4-FFF2-40B4-BE49-F238E27FC236}">
                    <a16:creationId xmlns:a16="http://schemas.microsoft.com/office/drawing/2014/main" id="{D90C5C8B-2248-4BF1-B283-AB0BBDAB7130}"/>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4" name="Oval 133">
                <a:extLst>
                  <a:ext uri="{FF2B5EF4-FFF2-40B4-BE49-F238E27FC236}">
                    <a16:creationId xmlns:a16="http://schemas.microsoft.com/office/drawing/2014/main" id="{060BEE9A-6140-4654-AB3B-AF1AA362CED9}"/>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5" name="Oval 134">
                <a:extLst>
                  <a:ext uri="{FF2B5EF4-FFF2-40B4-BE49-F238E27FC236}">
                    <a16:creationId xmlns:a16="http://schemas.microsoft.com/office/drawing/2014/main" id="{AE534E2F-73F1-41BA-BC84-EDEF4232686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9" name="Rectangle 108">
              <a:extLst>
                <a:ext uri="{FF2B5EF4-FFF2-40B4-BE49-F238E27FC236}">
                  <a16:creationId xmlns:a16="http://schemas.microsoft.com/office/drawing/2014/main" id="{E7F42A61-E440-4029-94D6-2F50E521B357}"/>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0" name="Straight Connector 109">
              <a:extLst>
                <a:ext uri="{FF2B5EF4-FFF2-40B4-BE49-F238E27FC236}">
                  <a16:creationId xmlns:a16="http://schemas.microsoft.com/office/drawing/2014/main" id="{0AA35B03-C14D-4967-BD1B-3E06370A68DD}"/>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11" name="Group 110">
              <a:extLst>
                <a:ext uri="{FF2B5EF4-FFF2-40B4-BE49-F238E27FC236}">
                  <a16:creationId xmlns:a16="http://schemas.microsoft.com/office/drawing/2014/main" id="{BDBED100-DF8B-4A75-A985-0056EDD2142C}"/>
                </a:ext>
              </a:extLst>
            </p:cNvPr>
            <p:cNvGrpSpPr/>
            <p:nvPr/>
          </p:nvGrpSpPr>
          <p:grpSpPr>
            <a:xfrm>
              <a:off x="1365987" y="1617938"/>
              <a:ext cx="62416" cy="16710"/>
              <a:chOff x="4469567" y="3339387"/>
              <a:chExt cx="130678" cy="27432"/>
            </a:xfrm>
            <a:grpFill/>
          </p:grpSpPr>
          <p:sp>
            <p:nvSpPr>
              <p:cNvPr id="130" name="Oval 129">
                <a:extLst>
                  <a:ext uri="{FF2B5EF4-FFF2-40B4-BE49-F238E27FC236}">
                    <a16:creationId xmlns:a16="http://schemas.microsoft.com/office/drawing/2014/main" id="{696BD39C-A206-41CB-A595-CF921075AAB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1" name="Oval 130">
                <a:extLst>
                  <a:ext uri="{FF2B5EF4-FFF2-40B4-BE49-F238E27FC236}">
                    <a16:creationId xmlns:a16="http://schemas.microsoft.com/office/drawing/2014/main" id="{501F6486-7F4A-4702-B853-435E0F36BB88}"/>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2" name="Oval 131">
                <a:extLst>
                  <a:ext uri="{FF2B5EF4-FFF2-40B4-BE49-F238E27FC236}">
                    <a16:creationId xmlns:a16="http://schemas.microsoft.com/office/drawing/2014/main" id="{A555D40C-69F1-4067-8988-E3354083BE9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2" name="Rectangle 111">
              <a:extLst>
                <a:ext uri="{FF2B5EF4-FFF2-40B4-BE49-F238E27FC236}">
                  <a16:creationId xmlns:a16="http://schemas.microsoft.com/office/drawing/2014/main" id="{04E6080C-3FD3-4097-A56C-0A1B0D7DECDA}"/>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3" name="Straight Connector 112">
              <a:extLst>
                <a:ext uri="{FF2B5EF4-FFF2-40B4-BE49-F238E27FC236}">
                  <a16:creationId xmlns:a16="http://schemas.microsoft.com/office/drawing/2014/main" id="{F2AAB96B-A3DE-41C2-88CF-D20A231699D1}"/>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14" name="Group 113">
              <a:extLst>
                <a:ext uri="{FF2B5EF4-FFF2-40B4-BE49-F238E27FC236}">
                  <a16:creationId xmlns:a16="http://schemas.microsoft.com/office/drawing/2014/main" id="{ED941819-03D2-493C-9E0B-D4D5728AF763}"/>
                </a:ext>
              </a:extLst>
            </p:cNvPr>
            <p:cNvGrpSpPr/>
            <p:nvPr/>
          </p:nvGrpSpPr>
          <p:grpSpPr>
            <a:xfrm>
              <a:off x="1365987" y="1509890"/>
              <a:ext cx="62416" cy="16710"/>
              <a:chOff x="4469567" y="3339387"/>
              <a:chExt cx="130678" cy="27432"/>
            </a:xfrm>
            <a:grpFill/>
          </p:grpSpPr>
          <p:sp>
            <p:nvSpPr>
              <p:cNvPr id="127" name="Oval 126">
                <a:extLst>
                  <a:ext uri="{FF2B5EF4-FFF2-40B4-BE49-F238E27FC236}">
                    <a16:creationId xmlns:a16="http://schemas.microsoft.com/office/drawing/2014/main" id="{5AFFC84D-5192-4A39-8769-D86F656936C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8" name="Oval 127">
                <a:extLst>
                  <a:ext uri="{FF2B5EF4-FFF2-40B4-BE49-F238E27FC236}">
                    <a16:creationId xmlns:a16="http://schemas.microsoft.com/office/drawing/2014/main" id="{29147CD4-EAC6-45BB-B297-A23088D7F24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9" name="Oval 128">
                <a:extLst>
                  <a:ext uri="{FF2B5EF4-FFF2-40B4-BE49-F238E27FC236}">
                    <a16:creationId xmlns:a16="http://schemas.microsoft.com/office/drawing/2014/main" id="{455057C1-95DD-4CDF-86F3-16E0997A088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5" name="Rectangle 114">
              <a:extLst>
                <a:ext uri="{FF2B5EF4-FFF2-40B4-BE49-F238E27FC236}">
                  <a16:creationId xmlns:a16="http://schemas.microsoft.com/office/drawing/2014/main" id="{46F9E93B-454A-42CD-B9C5-04BCEBB7E98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6" name="Straight Connector 115">
              <a:extLst>
                <a:ext uri="{FF2B5EF4-FFF2-40B4-BE49-F238E27FC236}">
                  <a16:creationId xmlns:a16="http://schemas.microsoft.com/office/drawing/2014/main" id="{9B25EBCA-2D41-4E17-8BE9-E4005D1A3E02}"/>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17" name="Group 116">
              <a:extLst>
                <a:ext uri="{FF2B5EF4-FFF2-40B4-BE49-F238E27FC236}">
                  <a16:creationId xmlns:a16="http://schemas.microsoft.com/office/drawing/2014/main" id="{669F4C34-8CE9-48C6-9EDB-EB0074B91DFF}"/>
                </a:ext>
              </a:extLst>
            </p:cNvPr>
            <p:cNvGrpSpPr/>
            <p:nvPr/>
          </p:nvGrpSpPr>
          <p:grpSpPr>
            <a:xfrm>
              <a:off x="1365987" y="1401841"/>
              <a:ext cx="62416" cy="16710"/>
              <a:chOff x="4469567" y="3339387"/>
              <a:chExt cx="130678" cy="27432"/>
            </a:xfrm>
            <a:grpFill/>
          </p:grpSpPr>
          <p:sp>
            <p:nvSpPr>
              <p:cNvPr id="124" name="Oval 123">
                <a:extLst>
                  <a:ext uri="{FF2B5EF4-FFF2-40B4-BE49-F238E27FC236}">
                    <a16:creationId xmlns:a16="http://schemas.microsoft.com/office/drawing/2014/main" id="{F80DE3C4-8193-424E-90C1-B5A41A6FF2D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5" name="Oval 124">
                <a:extLst>
                  <a:ext uri="{FF2B5EF4-FFF2-40B4-BE49-F238E27FC236}">
                    <a16:creationId xmlns:a16="http://schemas.microsoft.com/office/drawing/2014/main" id="{D0C67BF2-F858-49E5-8F86-F90BCF279C9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6" name="Oval 125">
                <a:extLst>
                  <a:ext uri="{FF2B5EF4-FFF2-40B4-BE49-F238E27FC236}">
                    <a16:creationId xmlns:a16="http://schemas.microsoft.com/office/drawing/2014/main" id="{72CCCC6F-D4F7-4C8C-908C-22127CA734A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8" name="Rectangle 117">
              <a:extLst>
                <a:ext uri="{FF2B5EF4-FFF2-40B4-BE49-F238E27FC236}">
                  <a16:creationId xmlns:a16="http://schemas.microsoft.com/office/drawing/2014/main" id="{8BD7EA69-A12C-44EC-85F3-875AD817CA9F}"/>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9" name="Straight Connector 118">
              <a:extLst>
                <a:ext uri="{FF2B5EF4-FFF2-40B4-BE49-F238E27FC236}">
                  <a16:creationId xmlns:a16="http://schemas.microsoft.com/office/drawing/2014/main" id="{3E36DF52-A826-4E14-B7E9-55EDB14840E4}"/>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20" name="Group 119">
              <a:extLst>
                <a:ext uri="{FF2B5EF4-FFF2-40B4-BE49-F238E27FC236}">
                  <a16:creationId xmlns:a16="http://schemas.microsoft.com/office/drawing/2014/main" id="{8148B97B-89C4-4B8E-9226-AA0B9A5F8899}"/>
                </a:ext>
              </a:extLst>
            </p:cNvPr>
            <p:cNvGrpSpPr/>
            <p:nvPr/>
          </p:nvGrpSpPr>
          <p:grpSpPr>
            <a:xfrm>
              <a:off x="1365987" y="1293794"/>
              <a:ext cx="62416" cy="16710"/>
              <a:chOff x="4469567" y="3339387"/>
              <a:chExt cx="130678" cy="27432"/>
            </a:xfrm>
            <a:grpFill/>
          </p:grpSpPr>
          <p:sp>
            <p:nvSpPr>
              <p:cNvPr id="121" name="Oval 120">
                <a:extLst>
                  <a:ext uri="{FF2B5EF4-FFF2-40B4-BE49-F238E27FC236}">
                    <a16:creationId xmlns:a16="http://schemas.microsoft.com/office/drawing/2014/main" id="{730E9986-BB79-4B80-A03E-6C77601ED0A2}"/>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2" name="Oval 121">
                <a:extLst>
                  <a:ext uri="{FF2B5EF4-FFF2-40B4-BE49-F238E27FC236}">
                    <a16:creationId xmlns:a16="http://schemas.microsoft.com/office/drawing/2014/main" id="{061F06B8-56BD-44F9-9315-36B7F878A21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3" name="Oval 122">
                <a:extLst>
                  <a:ext uri="{FF2B5EF4-FFF2-40B4-BE49-F238E27FC236}">
                    <a16:creationId xmlns:a16="http://schemas.microsoft.com/office/drawing/2014/main" id="{A5B6335E-353E-468F-B95E-F5C1ADE3AF9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cxnSp>
        <p:nvCxnSpPr>
          <p:cNvPr id="139" name="Straight Arrow Connector 138">
            <a:extLst>
              <a:ext uri="{FF2B5EF4-FFF2-40B4-BE49-F238E27FC236}">
                <a16:creationId xmlns:a16="http://schemas.microsoft.com/office/drawing/2014/main" id="{FEA6AA1F-1CE6-4018-8403-7B636DAF22FD}"/>
              </a:ext>
            </a:extLst>
          </p:cNvPr>
          <p:cNvCxnSpPr>
            <a:cxnSpLocks/>
          </p:cNvCxnSpPr>
          <p:nvPr/>
        </p:nvCxnSpPr>
        <p:spPr>
          <a:xfrm>
            <a:off x="2472329" y="3367485"/>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6" name="Picture 5" descr="Group of members users icon image - Free stock photo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4748" y="550008"/>
            <a:ext cx="483982" cy="483982"/>
          </a:xfrm>
          <a:prstGeom prst="rect">
            <a:avLst/>
          </a:prstGeom>
        </p:spPr>
      </p:pic>
      <p:sp>
        <p:nvSpPr>
          <p:cNvPr id="140" name="TextBox 38"/>
          <p:cNvSpPr txBox="1">
            <a:spLocks noChangeArrowheads="1"/>
          </p:cNvSpPr>
          <p:nvPr/>
        </p:nvSpPr>
        <p:spPr bwMode="auto">
          <a:xfrm>
            <a:off x="4811223" y="641749"/>
            <a:ext cx="753866" cy="230832"/>
          </a:xfrm>
          <a:prstGeom prst="rect">
            <a:avLst/>
          </a:prstGeom>
          <a:noFill/>
          <a:ln w="9525">
            <a:noFill/>
            <a:miter lim="800000"/>
            <a:headEnd/>
            <a:tailEnd/>
          </a:ln>
        </p:spPr>
        <p:txBody>
          <a:bodyPr wrap="square">
            <a:spAutoFit/>
          </a:bodyPr>
          <a:lstStyle/>
          <a:p>
            <a:pPr algn="ctr"/>
            <a:r>
              <a:rPr lang="en-US" sz="900" dirty="0">
                <a:solidFill>
                  <a:srgbClr val="FFFFFF"/>
                </a:solidFill>
                <a:latin typeface="Verdana" pitchFamily="34" charset="0"/>
                <a:ea typeface="Verdana" pitchFamily="34" charset="0"/>
                <a:cs typeface="Verdana" pitchFamily="34" charset="0"/>
              </a:rPr>
              <a:t>Users</a:t>
            </a:r>
          </a:p>
        </p:txBody>
      </p:sp>
      <p:cxnSp>
        <p:nvCxnSpPr>
          <p:cNvPr id="141" name="Straight Arrow Connector 140">
            <a:extLst>
              <a:ext uri="{FF2B5EF4-FFF2-40B4-BE49-F238E27FC236}">
                <a16:creationId xmlns:a16="http://schemas.microsoft.com/office/drawing/2014/main" id="{1A57D2C9-0B0F-4605-9CE6-8D813710A7ED}"/>
              </a:ext>
            </a:extLst>
          </p:cNvPr>
          <p:cNvCxnSpPr>
            <a:cxnSpLocks/>
            <a:stCxn id="51" idx="0"/>
            <a:endCxn id="6" idx="2"/>
          </p:cNvCxnSpPr>
          <p:nvPr/>
        </p:nvCxnSpPr>
        <p:spPr>
          <a:xfrm flipV="1">
            <a:off x="4657111" y="1033990"/>
            <a:ext cx="9628" cy="306387"/>
          </a:xfrm>
          <a:prstGeom prst="straightConnector1">
            <a:avLst/>
          </a:prstGeom>
          <a:ln>
            <a:solidFill>
              <a:schemeClr val="tx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42" name="Group 141">
            <a:extLst>
              <a:ext uri="{FF2B5EF4-FFF2-40B4-BE49-F238E27FC236}">
                <a16:creationId xmlns:a16="http://schemas.microsoft.com/office/drawing/2014/main" id="{3CD112DB-0718-4455-9EAA-43386F8BAE03}"/>
              </a:ext>
            </a:extLst>
          </p:cNvPr>
          <p:cNvGrpSpPr/>
          <p:nvPr/>
        </p:nvGrpSpPr>
        <p:grpSpPr>
          <a:xfrm>
            <a:off x="7052455" y="1997836"/>
            <a:ext cx="162481" cy="350441"/>
            <a:chOff x="1338479" y="1250065"/>
            <a:chExt cx="355724" cy="644410"/>
          </a:xfrm>
          <a:solidFill>
            <a:srgbClr val="282828"/>
          </a:solidFill>
        </p:grpSpPr>
        <p:sp>
          <p:nvSpPr>
            <p:cNvPr id="143" name="Rectangle 142">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4" name="Straight Connector 143">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45" name="Group 144">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176" name="Oval 175">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7" name="Oval 176">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8" name="Oval 177">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6" name="Rectangle 145">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7" name="Straight Connector 146">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48" name="Group 147">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173" name="Oval 172">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4" name="Oval 173">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5" name="Oval 174">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9" name="Rectangle 148">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0" name="Straight Connector 149">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51" name="Group 150">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170" name="Oval 169">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1" name="Oval 170">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2" name="Oval 171">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2" name="Rectangle 151">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3" name="Straight Connector 152">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54" name="Group 153">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167" name="Oval 166">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8" name="Oval 167">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9" name="Oval 168">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5" name="Rectangle 154">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6" name="Straight Connector 155">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57" name="Group 156">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164" name="Oval 163">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5" name="Oval 164">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6" name="Oval 165">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8" name="Rectangle 157">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9" name="Straight Connector 158">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60" name="Group 159">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161" name="Oval 160">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2" name="Oval 161">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3" name="Oval 162">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179" name="Group 178">
            <a:extLst>
              <a:ext uri="{FF2B5EF4-FFF2-40B4-BE49-F238E27FC236}">
                <a16:creationId xmlns:a16="http://schemas.microsoft.com/office/drawing/2014/main" id="{3CD112DB-0718-4455-9EAA-43386F8BAE03}"/>
              </a:ext>
            </a:extLst>
          </p:cNvPr>
          <p:cNvGrpSpPr/>
          <p:nvPr/>
        </p:nvGrpSpPr>
        <p:grpSpPr>
          <a:xfrm>
            <a:off x="7052456" y="2941070"/>
            <a:ext cx="162481" cy="350441"/>
            <a:chOff x="1338479" y="1250065"/>
            <a:chExt cx="355724" cy="644410"/>
          </a:xfrm>
          <a:solidFill>
            <a:srgbClr val="282828"/>
          </a:solidFill>
        </p:grpSpPr>
        <p:sp>
          <p:nvSpPr>
            <p:cNvPr id="180" name="Rectangle 179">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1" name="Straight Connector 180">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82" name="Group 181">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213" name="Oval 212">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4" name="Oval 213">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5" name="Oval 214">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3" name="Rectangle 182">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4" name="Straight Connector 183">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85" name="Group 184">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210" name="Oval 209">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1" name="Oval 210">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2" name="Oval 211">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6" name="Rectangle 185">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7" name="Straight Connector 186">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88" name="Group 187">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207" name="Oval 206">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8" name="Oval 207">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9" name="Oval 208">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9" name="Rectangle 188">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0" name="Straight Connector 189">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91" name="Group 190">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204" name="Oval 203">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5" name="Oval 204">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6" name="Oval 205">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2" name="Rectangle 191">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3" name="Straight Connector 192">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94" name="Group 193">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201" name="Oval 200">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2" name="Oval 201">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3" name="Oval 202">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5" name="Rectangle 194">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6" name="Straight Connector 195">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97" name="Group 196">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198" name="Oval 197">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99" name="Oval 198">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0" name="Oval 199">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pic>
        <p:nvPicPr>
          <p:cNvPr id="218" name="Graphic 27">
            <a:extLst>
              <a:ext uri="{FF2B5EF4-FFF2-40B4-BE49-F238E27FC236}">
                <a16:creationId xmlns:a16="http://schemas.microsoft.com/office/drawing/2014/main" id="{F101280E-73AB-E342-8B0C-8A99F847B7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4977" y="1333719"/>
            <a:ext cx="357435" cy="357435"/>
          </a:xfrm>
          <a:prstGeom prst="rect">
            <a:avLst/>
          </a:prstGeom>
        </p:spPr>
      </p:pic>
      <p:cxnSp>
        <p:nvCxnSpPr>
          <p:cNvPr id="219" name="Straight Arrow Connector 218"/>
          <p:cNvCxnSpPr>
            <a:cxnSpLocks/>
          </p:cNvCxnSpPr>
          <p:nvPr/>
        </p:nvCxnSpPr>
        <p:spPr>
          <a:xfrm>
            <a:off x="7133694" y="1703661"/>
            <a:ext cx="0" cy="22366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23" name="Can 39">
            <a:extLst>
              <a:ext uri="{FF2B5EF4-FFF2-40B4-BE49-F238E27FC236}">
                <a16:creationId xmlns:a16="http://schemas.microsoft.com/office/drawing/2014/main" id="{7E20D8FF-97FF-4871-9D7F-CEAD853D9D1B}"/>
              </a:ext>
            </a:extLst>
          </p:cNvPr>
          <p:cNvSpPr/>
          <p:nvPr/>
        </p:nvSpPr>
        <p:spPr>
          <a:xfrm>
            <a:off x="6765253" y="3717957"/>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Secondary</a:t>
            </a:r>
            <a:endParaRPr lang="en-US" sz="2118" b="1" dirty="0">
              <a:solidFill>
                <a:srgbClr val="FFFFFF"/>
              </a:solidFill>
            </a:endParaRPr>
          </a:p>
        </p:txBody>
      </p:sp>
      <p:sp>
        <p:nvSpPr>
          <p:cNvPr id="224" name="Can 39">
            <a:extLst>
              <a:ext uri="{FF2B5EF4-FFF2-40B4-BE49-F238E27FC236}">
                <a16:creationId xmlns:a16="http://schemas.microsoft.com/office/drawing/2014/main" id="{7E20D8FF-97FF-4871-9D7F-CEAD853D9D1B}"/>
              </a:ext>
            </a:extLst>
          </p:cNvPr>
          <p:cNvSpPr/>
          <p:nvPr/>
        </p:nvSpPr>
        <p:spPr>
          <a:xfrm>
            <a:off x="2054645" y="3765129"/>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spTree>
    <p:extLst>
      <p:ext uri="{BB962C8B-B14F-4D97-AF65-F5344CB8AC3E}">
        <p14:creationId xmlns:p14="http://schemas.microsoft.com/office/powerpoint/2010/main" val="31077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4950098" y="1464708"/>
            <a:ext cx="1951854" cy="11536"/>
          </a:xfrm>
          <a:prstGeom prst="straightConnector1">
            <a:avLst/>
          </a:prstGeom>
          <a:ln>
            <a:solidFill>
              <a:schemeClr val="tx1"/>
            </a:solidFill>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TextBox 38"/>
          <p:cNvSpPr txBox="1">
            <a:spLocks noChangeArrowheads="1"/>
          </p:cNvSpPr>
          <p:nvPr/>
        </p:nvSpPr>
        <p:spPr bwMode="auto">
          <a:xfrm>
            <a:off x="4263790" y="1832257"/>
            <a:ext cx="753866" cy="230832"/>
          </a:xfrm>
          <a:prstGeom prst="rect">
            <a:avLst/>
          </a:prstGeom>
          <a:noFill/>
          <a:ln w="9525">
            <a:noFill/>
            <a:miter lim="800000"/>
            <a:headEnd/>
            <a:tailEnd/>
          </a:ln>
        </p:spPr>
        <p:txBody>
          <a:bodyPr wrap="square">
            <a:spAutoFit/>
          </a:bodyPr>
          <a:lstStyle/>
          <a:p>
            <a:pPr algn="ctr"/>
            <a:r>
              <a:rPr lang="en-US" sz="900" dirty="0">
                <a:solidFill>
                  <a:srgbClr val="FFFFFF"/>
                </a:solidFill>
                <a:latin typeface="Verdana" pitchFamily="34" charset="0"/>
                <a:ea typeface="Verdana" pitchFamily="34" charset="0"/>
                <a:cs typeface="Verdana" pitchFamily="34" charset="0"/>
              </a:rPr>
              <a:t>Route 53</a:t>
            </a:r>
          </a:p>
        </p:txBody>
      </p:sp>
      <p:sp>
        <p:nvSpPr>
          <p:cNvPr id="25" name="TextBox 37"/>
          <p:cNvSpPr txBox="1">
            <a:spLocks noChangeArrowheads="1"/>
          </p:cNvSpPr>
          <p:nvPr/>
        </p:nvSpPr>
        <p:spPr bwMode="auto">
          <a:xfrm>
            <a:off x="1703866" y="1028449"/>
            <a:ext cx="1555750" cy="198196"/>
          </a:xfrm>
          <a:prstGeom prst="rect">
            <a:avLst/>
          </a:prstGeom>
          <a:noFill/>
          <a:ln w="9525">
            <a:noFill/>
            <a:miter lim="800000"/>
            <a:headEnd/>
            <a:tailEnd/>
          </a:ln>
        </p:spPr>
        <p:txBody>
          <a:bodyPr>
            <a:spAutoFit/>
          </a:bodyPr>
          <a:lstStyle/>
          <a:p>
            <a:r>
              <a:rPr lang="en-US" sz="688" dirty="0">
                <a:solidFill>
                  <a:srgbClr val="8FA7C4"/>
                </a:solidFill>
                <a:latin typeface="Arial"/>
                <a:ea typeface="Verdana" pitchFamily="34" charset="0"/>
                <a:cs typeface="Arial"/>
              </a:rPr>
              <a:t>Corporate data center</a:t>
            </a:r>
          </a:p>
        </p:txBody>
      </p:sp>
      <p:cxnSp>
        <p:nvCxnSpPr>
          <p:cNvPr id="33" name="Straight Arrow Connector 32"/>
          <p:cNvCxnSpPr>
            <a:cxnSpLocks/>
          </p:cNvCxnSpPr>
          <p:nvPr/>
        </p:nvCxnSpPr>
        <p:spPr>
          <a:xfrm>
            <a:off x="7124702" y="2524356"/>
            <a:ext cx="0" cy="22366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cxnSpLocks/>
          </p:cNvCxnSpPr>
          <p:nvPr/>
        </p:nvCxnSpPr>
        <p:spPr>
          <a:xfrm flipH="1">
            <a:off x="7124702" y="3438755"/>
            <a:ext cx="1" cy="15148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8" name="TextBox 37"/>
          <p:cNvSpPr txBox="1">
            <a:spLocks noChangeArrowheads="1"/>
          </p:cNvSpPr>
          <p:nvPr/>
        </p:nvSpPr>
        <p:spPr bwMode="auto">
          <a:xfrm>
            <a:off x="2694659" y="1758351"/>
            <a:ext cx="793450" cy="553998"/>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Reverse proxy/ caching server</a:t>
            </a:r>
            <a:endParaRPr lang="en-US" sz="750" dirty="0">
              <a:solidFill>
                <a:srgbClr val="FFFFFF"/>
              </a:solidFill>
              <a:latin typeface="Amazon Ember" panose="02000000000000000000" pitchFamily="2" charset="0"/>
              <a:ea typeface="Verdana" pitchFamily="34" charset="0"/>
            </a:endParaRPr>
          </a:p>
        </p:txBody>
      </p:sp>
      <p:sp>
        <p:nvSpPr>
          <p:cNvPr id="39" name="TextBox 38"/>
          <p:cNvSpPr txBox="1">
            <a:spLocks noChangeArrowheads="1"/>
          </p:cNvSpPr>
          <p:nvPr/>
        </p:nvSpPr>
        <p:spPr bwMode="auto">
          <a:xfrm>
            <a:off x="2694659" y="2883485"/>
            <a:ext cx="6668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Application server</a:t>
            </a:r>
          </a:p>
        </p:txBody>
      </p:sp>
      <p:sp>
        <p:nvSpPr>
          <p:cNvPr id="41" name="TextBox 38"/>
          <p:cNvSpPr txBox="1">
            <a:spLocks noChangeArrowheads="1"/>
          </p:cNvSpPr>
          <p:nvPr/>
        </p:nvSpPr>
        <p:spPr bwMode="auto">
          <a:xfrm>
            <a:off x="2908495" y="4176302"/>
            <a:ext cx="8999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pic>
        <p:nvPicPr>
          <p:cNvPr id="51" name="Graphic 50">
            <a:extLst>
              <a:ext uri="{FF2B5EF4-FFF2-40B4-BE49-F238E27FC236}">
                <a16:creationId xmlns:a16="http://schemas.microsoft.com/office/drawing/2014/main" id="{AFF0FF6A-4A14-47A8-A2A8-2A94C1267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4861" y="1340377"/>
            <a:ext cx="444500" cy="444500"/>
          </a:xfrm>
          <a:prstGeom prst="rect">
            <a:avLst/>
          </a:prstGeom>
        </p:spPr>
      </p:pic>
      <p:pic>
        <p:nvPicPr>
          <p:cNvPr id="52" name="Graphic 51">
            <a:extLst>
              <a:ext uri="{FF2B5EF4-FFF2-40B4-BE49-F238E27FC236}">
                <a16:creationId xmlns:a16="http://schemas.microsoft.com/office/drawing/2014/main" id="{DAAFACB4-179F-4440-8ADE-15FF5D4E8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5581" y="477268"/>
            <a:ext cx="155485" cy="170341"/>
          </a:xfrm>
          <a:prstGeom prst="rect">
            <a:avLst/>
          </a:prstGeom>
        </p:spPr>
      </p:pic>
      <p:sp>
        <p:nvSpPr>
          <p:cNvPr id="53" name="Rectangle 52">
            <a:extLst>
              <a:ext uri="{FF2B5EF4-FFF2-40B4-BE49-F238E27FC236}">
                <a16:creationId xmlns:a16="http://schemas.microsoft.com/office/drawing/2014/main" id="{B93D2D98-0D17-42C2-B41E-5948EE219263}"/>
              </a:ext>
            </a:extLst>
          </p:cNvPr>
          <p:cNvSpPr/>
          <p:nvPr/>
        </p:nvSpPr>
        <p:spPr>
          <a:xfrm>
            <a:off x="6275581" y="481126"/>
            <a:ext cx="1909524" cy="4310149"/>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688" dirty="0">
                <a:solidFill>
                  <a:srgbClr val="FAFAFA"/>
                </a:solidFill>
              </a:rPr>
              <a:t>AWS Cloud</a:t>
            </a:r>
          </a:p>
        </p:txBody>
      </p:sp>
      <p:sp>
        <p:nvSpPr>
          <p:cNvPr id="57" name="Rounded Rectangle 81">
            <a:extLst>
              <a:ext uri="{FF2B5EF4-FFF2-40B4-BE49-F238E27FC236}">
                <a16:creationId xmlns:a16="http://schemas.microsoft.com/office/drawing/2014/main" id="{C44B79A8-9A4C-47E9-8745-CF01E8EBBF25}"/>
              </a:ext>
            </a:extLst>
          </p:cNvPr>
          <p:cNvSpPr/>
          <p:nvPr/>
        </p:nvSpPr>
        <p:spPr>
          <a:xfrm>
            <a:off x="1456550" y="997478"/>
            <a:ext cx="2143833" cy="3793796"/>
          </a:xfrm>
          <a:prstGeom prst="roundRect">
            <a:avLst>
              <a:gd name="adj" fmla="val 0"/>
            </a:avLst>
          </a:prstGeom>
          <a:noFill/>
          <a:ln w="6350">
            <a:solidFill>
              <a:srgbClr val="8FA7C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18" dirty="0">
              <a:solidFill>
                <a:schemeClr val="tx1"/>
              </a:solidFill>
              <a:latin typeface="Helvetica Neue"/>
              <a:cs typeface="Helvetica Neue"/>
            </a:endParaRPr>
          </a:p>
        </p:txBody>
      </p:sp>
      <p:pic>
        <p:nvPicPr>
          <p:cNvPr id="58" name="Graphic 57">
            <a:extLst>
              <a:ext uri="{FF2B5EF4-FFF2-40B4-BE49-F238E27FC236}">
                <a16:creationId xmlns:a16="http://schemas.microsoft.com/office/drawing/2014/main" id="{38597DF1-9DC1-42FE-9E20-513FBF45B9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6549" y="997478"/>
            <a:ext cx="206375" cy="206375"/>
          </a:xfrm>
          <a:prstGeom prst="rect">
            <a:avLst/>
          </a:prstGeom>
        </p:spPr>
      </p:pic>
      <p:sp>
        <p:nvSpPr>
          <p:cNvPr id="44" name="Title 2">
            <a:extLst>
              <a:ext uri="{FF2B5EF4-FFF2-40B4-BE49-F238E27FC236}">
                <a16:creationId xmlns:a16="http://schemas.microsoft.com/office/drawing/2014/main" id="{C37ED1AD-8636-4D2B-91A8-C40823C9130A}"/>
              </a:ext>
            </a:extLst>
          </p:cNvPr>
          <p:cNvSpPr>
            <a:spLocks noGrp="1"/>
          </p:cNvSpPr>
          <p:nvPr>
            <p:ph type="title"/>
          </p:nvPr>
        </p:nvSpPr>
        <p:spPr>
          <a:xfrm>
            <a:off x="134951" y="217451"/>
            <a:ext cx="8739267" cy="674749"/>
          </a:xfrm>
        </p:spPr>
        <p:txBody>
          <a:bodyPr/>
          <a:lstStyle/>
          <a:p>
            <a:r>
              <a:rPr lang="en-US" dirty="0"/>
              <a:t>Warm standby (DR mode)</a:t>
            </a:r>
            <a:br>
              <a:rPr lang="en-US" dirty="0"/>
            </a:br>
            <a:r>
              <a:rPr lang="en-GB" sz="1250" dirty="0">
                <a:solidFill>
                  <a:schemeClr val="accent2"/>
                </a:solidFill>
              </a:rPr>
              <a:t>www.example.com</a:t>
            </a:r>
            <a:r>
              <a:rPr lang="en-US" sz="1250" dirty="0">
                <a:solidFill>
                  <a:schemeClr val="accent2"/>
                </a:solidFill>
              </a:rPr>
              <a:t> </a:t>
            </a:r>
          </a:p>
        </p:txBody>
      </p:sp>
      <p:cxnSp>
        <p:nvCxnSpPr>
          <p:cNvPr id="48" name="Straight Arrow Connector 47">
            <a:extLst>
              <a:ext uri="{FF2B5EF4-FFF2-40B4-BE49-F238E27FC236}">
                <a16:creationId xmlns:a16="http://schemas.microsoft.com/office/drawing/2014/main" id="{1A57D2C9-0B0F-4605-9CE6-8D813710A7ED}"/>
              </a:ext>
            </a:extLst>
          </p:cNvPr>
          <p:cNvCxnSpPr>
            <a:cxnSpLocks/>
            <a:stCxn id="51" idx="1"/>
          </p:cNvCxnSpPr>
          <p:nvPr/>
        </p:nvCxnSpPr>
        <p:spPr>
          <a:xfrm flipH="1">
            <a:off x="2650275" y="1562627"/>
            <a:ext cx="1784586" cy="321376"/>
          </a:xfrm>
          <a:prstGeom prst="straightConnector1">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9" name="TextBox 39">
            <a:extLst>
              <a:ext uri="{FF2B5EF4-FFF2-40B4-BE49-F238E27FC236}">
                <a16:creationId xmlns:a16="http://schemas.microsoft.com/office/drawing/2014/main" id="{1B6DD6A0-CC14-4798-B229-E38750B5CA34}"/>
              </a:ext>
            </a:extLst>
          </p:cNvPr>
          <p:cNvSpPr txBox="1">
            <a:spLocks noChangeArrowheads="1"/>
          </p:cNvSpPr>
          <p:nvPr/>
        </p:nvSpPr>
        <p:spPr bwMode="auto">
          <a:xfrm rot="20916187">
            <a:off x="3244686" y="1282012"/>
            <a:ext cx="585094" cy="226985"/>
          </a:xfrm>
          <a:prstGeom prst="rect">
            <a:avLst/>
          </a:prstGeom>
          <a:solidFill>
            <a:srgbClr val="282828"/>
          </a:solidFill>
          <a:ln w="9525">
            <a:noFill/>
            <a:miter lim="800000"/>
            <a:headEnd/>
            <a:tailEnd/>
          </a:ln>
        </p:spPr>
        <p:txBody>
          <a:bodyPr wrap="square">
            <a:spAutoFit/>
          </a:bodyPr>
          <a:lstStyle/>
          <a:p>
            <a:pPr algn="ctr"/>
            <a:r>
              <a:rPr lang="en-US" sz="875" dirty="0">
                <a:solidFill>
                  <a:srgbClr val="FFFFFF"/>
                </a:solidFill>
                <a:latin typeface="Verdana" pitchFamily="34" charset="0"/>
                <a:ea typeface="Verdana" pitchFamily="34" charset="0"/>
                <a:cs typeface="Verdana" pitchFamily="34" charset="0"/>
              </a:rPr>
              <a:t>Active</a:t>
            </a:r>
            <a:endParaRPr lang="en-US" sz="900" dirty="0">
              <a:solidFill>
                <a:srgbClr val="FFFFFF"/>
              </a:solidFill>
              <a:latin typeface="Verdana" pitchFamily="34" charset="0"/>
              <a:ea typeface="Verdana" pitchFamily="34" charset="0"/>
              <a:cs typeface="Verdana" pitchFamily="34" charset="0"/>
            </a:endParaRPr>
          </a:p>
        </p:txBody>
      </p:sp>
      <p:sp>
        <p:nvSpPr>
          <p:cNvPr id="45" name="TextBox 39">
            <a:extLst>
              <a:ext uri="{FF2B5EF4-FFF2-40B4-BE49-F238E27FC236}">
                <a16:creationId xmlns:a16="http://schemas.microsoft.com/office/drawing/2014/main" id="{9371E0BF-F184-4215-83DB-817BBD5F5CF7}"/>
              </a:ext>
            </a:extLst>
          </p:cNvPr>
          <p:cNvSpPr txBox="1">
            <a:spLocks noChangeArrowheads="1"/>
          </p:cNvSpPr>
          <p:nvPr/>
        </p:nvSpPr>
        <p:spPr bwMode="auto">
          <a:xfrm>
            <a:off x="5402114" y="1333736"/>
            <a:ext cx="728710" cy="230832"/>
          </a:xfrm>
          <a:prstGeom prst="rect">
            <a:avLst/>
          </a:prstGeom>
          <a:solidFill>
            <a:srgbClr val="282828"/>
          </a:solidFill>
          <a:ln w="9525">
            <a:noFill/>
            <a:miter lim="800000"/>
            <a:headEnd/>
            <a:tailEnd/>
          </a:ln>
        </p:spPr>
        <p:txBody>
          <a:bodyPr wrap="square">
            <a:spAutoFit/>
          </a:bodyPr>
          <a:lstStyle/>
          <a:p>
            <a:pPr algn="ctr"/>
            <a:r>
              <a:rPr lang="en-US" sz="900" dirty="0">
                <a:latin typeface="Verdana" pitchFamily="34" charset="0"/>
                <a:ea typeface="Verdana" pitchFamily="34" charset="0"/>
                <a:cs typeface="Verdana" pitchFamily="34" charset="0"/>
              </a:rPr>
              <a:t>Inactive</a:t>
            </a:r>
          </a:p>
        </p:txBody>
      </p:sp>
      <p:sp>
        <p:nvSpPr>
          <p:cNvPr id="46" name="TextBox 45">
            <a:extLst>
              <a:ext uri="{FF2B5EF4-FFF2-40B4-BE49-F238E27FC236}">
                <a16:creationId xmlns:a16="http://schemas.microsoft.com/office/drawing/2014/main" id="{40925A31-1E16-4BA2-B69D-A58DED6295AB}"/>
              </a:ext>
            </a:extLst>
          </p:cNvPr>
          <p:cNvSpPr txBox="1"/>
          <p:nvPr/>
        </p:nvSpPr>
        <p:spPr>
          <a:xfrm>
            <a:off x="6443138" y="680817"/>
            <a:ext cx="1589042" cy="584775"/>
          </a:xfrm>
          <a:prstGeom prst="rect">
            <a:avLst/>
          </a:prstGeom>
          <a:noFill/>
        </p:spPr>
        <p:txBody>
          <a:bodyPr wrap="square" rtlCol="0">
            <a:spAutoFit/>
          </a:bodyPr>
          <a:lstStyle/>
          <a:p>
            <a:pPr algn="ctr"/>
            <a:r>
              <a:rPr lang="en-US" sz="1600" b="1" dirty="0">
                <a:solidFill>
                  <a:srgbClr val="FFC000"/>
                </a:solidFill>
              </a:rPr>
              <a:t>Scaled down </a:t>
            </a:r>
          </a:p>
          <a:p>
            <a:pPr algn="ctr"/>
            <a:r>
              <a:rPr lang="en-US" sz="1600" b="1" dirty="0">
                <a:solidFill>
                  <a:srgbClr val="FFC000"/>
                </a:solidFill>
              </a:rPr>
              <a:t>standby</a:t>
            </a:r>
            <a:endParaRPr lang="en-US" sz="1600" b="1" dirty="0">
              <a:solidFill>
                <a:srgbClr val="FFC000"/>
              </a:solidFill>
              <a:latin typeface="Amazon Ember" panose="02000000000000000000" pitchFamily="2" charset="0"/>
            </a:endParaRPr>
          </a:p>
        </p:txBody>
      </p:sp>
      <p:cxnSp>
        <p:nvCxnSpPr>
          <p:cNvPr id="47" name="Straight Arrow Connector 46">
            <a:extLst>
              <a:ext uri="{FF2B5EF4-FFF2-40B4-BE49-F238E27FC236}">
                <a16:creationId xmlns:a16="http://schemas.microsoft.com/office/drawing/2014/main" id="{6F7B08E6-0FB4-42E0-8608-D352A863A259}"/>
              </a:ext>
            </a:extLst>
          </p:cNvPr>
          <p:cNvCxnSpPr>
            <a:cxnSpLocks/>
          </p:cNvCxnSpPr>
          <p:nvPr/>
        </p:nvCxnSpPr>
        <p:spPr>
          <a:xfrm>
            <a:off x="2472329" y="2204977"/>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65" name="Group 64">
            <a:extLst>
              <a:ext uri="{FF2B5EF4-FFF2-40B4-BE49-F238E27FC236}">
                <a16:creationId xmlns:a16="http://schemas.microsoft.com/office/drawing/2014/main" id="{3CD112DB-0718-4455-9EAA-43386F8BAE03}"/>
              </a:ext>
            </a:extLst>
          </p:cNvPr>
          <p:cNvGrpSpPr/>
          <p:nvPr/>
        </p:nvGrpSpPr>
        <p:grpSpPr>
          <a:xfrm>
            <a:off x="2334088" y="1650555"/>
            <a:ext cx="276483" cy="500856"/>
            <a:chOff x="1338479" y="1250065"/>
            <a:chExt cx="355724" cy="644410"/>
          </a:xfrm>
          <a:solidFill>
            <a:srgbClr val="282828"/>
          </a:solidFill>
        </p:grpSpPr>
        <p:sp>
          <p:nvSpPr>
            <p:cNvPr id="66" name="Rectangle 65">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67" name="Straight Connector 66">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68" name="Group 67">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99" name="Oval 98">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00" name="Oval 99">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01" name="Oval 100">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69" name="Rectangle 68">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0" name="Straight Connector 69">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71" name="Group 70">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96" name="Oval 95">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7" name="Oval 96">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8" name="Oval 97">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2" name="Rectangle 71">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3" name="Straight Connector 72">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74" name="Group 73">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93" name="Oval 92">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4" name="Oval 93">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5" name="Oval 94">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5" name="Rectangle 74">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6" name="Straight Connector 75">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77" name="Group 76">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90" name="Oval 89">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1" name="Oval 90">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2" name="Oval 91">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8" name="Rectangle 77">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9" name="Straight Connector 78">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80" name="Group 79">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87" name="Oval 86">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8" name="Oval 87">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9" name="Oval 88">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81" name="Rectangle 80">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82" name="Straight Connector 81">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83" name="Group 82">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84" name="Oval 83">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5" name="Oval 84">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6" name="Oval 85">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102" name="Group 101">
            <a:extLst>
              <a:ext uri="{FF2B5EF4-FFF2-40B4-BE49-F238E27FC236}">
                <a16:creationId xmlns:a16="http://schemas.microsoft.com/office/drawing/2014/main" id="{50948166-FF78-4BB1-A44E-0DF4A28548A6}"/>
              </a:ext>
            </a:extLst>
          </p:cNvPr>
          <p:cNvGrpSpPr/>
          <p:nvPr/>
        </p:nvGrpSpPr>
        <p:grpSpPr>
          <a:xfrm>
            <a:off x="2334088" y="2779158"/>
            <a:ext cx="276483" cy="500856"/>
            <a:chOff x="1338479" y="1250065"/>
            <a:chExt cx="355724" cy="644410"/>
          </a:xfrm>
          <a:solidFill>
            <a:srgbClr val="282828"/>
          </a:solidFill>
        </p:grpSpPr>
        <p:sp>
          <p:nvSpPr>
            <p:cNvPr id="103" name="Rectangle 102">
              <a:extLst>
                <a:ext uri="{FF2B5EF4-FFF2-40B4-BE49-F238E27FC236}">
                  <a16:creationId xmlns:a16="http://schemas.microsoft.com/office/drawing/2014/main" id="{3E69804A-81B7-4228-A84F-5DCF8506ED68}"/>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4" name="Straight Connector 103">
              <a:extLst>
                <a:ext uri="{FF2B5EF4-FFF2-40B4-BE49-F238E27FC236}">
                  <a16:creationId xmlns:a16="http://schemas.microsoft.com/office/drawing/2014/main" id="{CAC5E746-A804-4E9F-B2A8-E1DFB62F3721}"/>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05" name="Group 104">
              <a:extLst>
                <a:ext uri="{FF2B5EF4-FFF2-40B4-BE49-F238E27FC236}">
                  <a16:creationId xmlns:a16="http://schemas.microsoft.com/office/drawing/2014/main" id="{2B300397-AA45-4AAC-9EB4-D559581307F3}"/>
                </a:ext>
              </a:extLst>
            </p:cNvPr>
            <p:cNvGrpSpPr/>
            <p:nvPr/>
          </p:nvGrpSpPr>
          <p:grpSpPr>
            <a:xfrm>
              <a:off x="1365987" y="1834035"/>
              <a:ext cx="62416" cy="16710"/>
              <a:chOff x="4469567" y="3339387"/>
              <a:chExt cx="130678" cy="27432"/>
            </a:xfrm>
            <a:grpFill/>
          </p:grpSpPr>
          <p:sp>
            <p:nvSpPr>
              <p:cNvPr id="136" name="Oval 135">
                <a:extLst>
                  <a:ext uri="{FF2B5EF4-FFF2-40B4-BE49-F238E27FC236}">
                    <a16:creationId xmlns:a16="http://schemas.microsoft.com/office/drawing/2014/main" id="{7D1431BE-D006-4139-AF8A-C64B833C79C5}"/>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7" name="Oval 136">
                <a:extLst>
                  <a:ext uri="{FF2B5EF4-FFF2-40B4-BE49-F238E27FC236}">
                    <a16:creationId xmlns:a16="http://schemas.microsoft.com/office/drawing/2014/main" id="{E1889712-4BF7-4DF7-AAB9-660A7E2D077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8" name="Oval 137">
                <a:extLst>
                  <a:ext uri="{FF2B5EF4-FFF2-40B4-BE49-F238E27FC236}">
                    <a16:creationId xmlns:a16="http://schemas.microsoft.com/office/drawing/2014/main" id="{F49D5312-4A21-407F-8EF7-5DAEDFD1794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6" name="Rectangle 105">
              <a:extLst>
                <a:ext uri="{FF2B5EF4-FFF2-40B4-BE49-F238E27FC236}">
                  <a16:creationId xmlns:a16="http://schemas.microsoft.com/office/drawing/2014/main" id="{D43B218A-B326-43FB-9CBE-0E1FC4AA58F8}"/>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7" name="Straight Connector 106">
              <a:extLst>
                <a:ext uri="{FF2B5EF4-FFF2-40B4-BE49-F238E27FC236}">
                  <a16:creationId xmlns:a16="http://schemas.microsoft.com/office/drawing/2014/main" id="{C0BE8027-C895-4970-AEC5-3427C8947089}"/>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08" name="Group 107">
              <a:extLst>
                <a:ext uri="{FF2B5EF4-FFF2-40B4-BE49-F238E27FC236}">
                  <a16:creationId xmlns:a16="http://schemas.microsoft.com/office/drawing/2014/main" id="{6CB5BA7E-7AE4-4BF6-B1D6-6C0F07BB59CA}"/>
                </a:ext>
              </a:extLst>
            </p:cNvPr>
            <p:cNvGrpSpPr/>
            <p:nvPr/>
          </p:nvGrpSpPr>
          <p:grpSpPr>
            <a:xfrm>
              <a:off x="1365987" y="1725986"/>
              <a:ext cx="62416" cy="16710"/>
              <a:chOff x="4469567" y="3339387"/>
              <a:chExt cx="130678" cy="27432"/>
            </a:xfrm>
            <a:grpFill/>
          </p:grpSpPr>
          <p:sp>
            <p:nvSpPr>
              <p:cNvPr id="133" name="Oval 132">
                <a:extLst>
                  <a:ext uri="{FF2B5EF4-FFF2-40B4-BE49-F238E27FC236}">
                    <a16:creationId xmlns:a16="http://schemas.microsoft.com/office/drawing/2014/main" id="{D90C5C8B-2248-4BF1-B283-AB0BBDAB7130}"/>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4" name="Oval 133">
                <a:extLst>
                  <a:ext uri="{FF2B5EF4-FFF2-40B4-BE49-F238E27FC236}">
                    <a16:creationId xmlns:a16="http://schemas.microsoft.com/office/drawing/2014/main" id="{060BEE9A-6140-4654-AB3B-AF1AA362CED9}"/>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5" name="Oval 134">
                <a:extLst>
                  <a:ext uri="{FF2B5EF4-FFF2-40B4-BE49-F238E27FC236}">
                    <a16:creationId xmlns:a16="http://schemas.microsoft.com/office/drawing/2014/main" id="{AE534E2F-73F1-41BA-BC84-EDEF4232686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9" name="Rectangle 108">
              <a:extLst>
                <a:ext uri="{FF2B5EF4-FFF2-40B4-BE49-F238E27FC236}">
                  <a16:creationId xmlns:a16="http://schemas.microsoft.com/office/drawing/2014/main" id="{E7F42A61-E440-4029-94D6-2F50E521B357}"/>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0" name="Straight Connector 109">
              <a:extLst>
                <a:ext uri="{FF2B5EF4-FFF2-40B4-BE49-F238E27FC236}">
                  <a16:creationId xmlns:a16="http://schemas.microsoft.com/office/drawing/2014/main" id="{0AA35B03-C14D-4967-BD1B-3E06370A68DD}"/>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11" name="Group 110">
              <a:extLst>
                <a:ext uri="{FF2B5EF4-FFF2-40B4-BE49-F238E27FC236}">
                  <a16:creationId xmlns:a16="http://schemas.microsoft.com/office/drawing/2014/main" id="{BDBED100-DF8B-4A75-A985-0056EDD2142C}"/>
                </a:ext>
              </a:extLst>
            </p:cNvPr>
            <p:cNvGrpSpPr/>
            <p:nvPr/>
          </p:nvGrpSpPr>
          <p:grpSpPr>
            <a:xfrm>
              <a:off x="1365987" y="1617938"/>
              <a:ext cx="62416" cy="16710"/>
              <a:chOff x="4469567" y="3339387"/>
              <a:chExt cx="130678" cy="27432"/>
            </a:xfrm>
            <a:grpFill/>
          </p:grpSpPr>
          <p:sp>
            <p:nvSpPr>
              <p:cNvPr id="130" name="Oval 129">
                <a:extLst>
                  <a:ext uri="{FF2B5EF4-FFF2-40B4-BE49-F238E27FC236}">
                    <a16:creationId xmlns:a16="http://schemas.microsoft.com/office/drawing/2014/main" id="{696BD39C-A206-41CB-A595-CF921075AAB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1" name="Oval 130">
                <a:extLst>
                  <a:ext uri="{FF2B5EF4-FFF2-40B4-BE49-F238E27FC236}">
                    <a16:creationId xmlns:a16="http://schemas.microsoft.com/office/drawing/2014/main" id="{501F6486-7F4A-4702-B853-435E0F36BB88}"/>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2" name="Oval 131">
                <a:extLst>
                  <a:ext uri="{FF2B5EF4-FFF2-40B4-BE49-F238E27FC236}">
                    <a16:creationId xmlns:a16="http://schemas.microsoft.com/office/drawing/2014/main" id="{A555D40C-69F1-4067-8988-E3354083BE9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2" name="Rectangle 111">
              <a:extLst>
                <a:ext uri="{FF2B5EF4-FFF2-40B4-BE49-F238E27FC236}">
                  <a16:creationId xmlns:a16="http://schemas.microsoft.com/office/drawing/2014/main" id="{04E6080C-3FD3-4097-A56C-0A1B0D7DECDA}"/>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3" name="Straight Connector 112">
              <a:extLst>
                <a:ext uri="{FF2B5EF4-FFF2-40B4-BE49-F238E27FC236}">
                  <a16:creationId xmlns:a16="http://schemas.microsoft.com/office/drawing/2014/main" id="{F2AAB96B-A3DE-41C2-88CF-D20A231699D1}"/>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14" name="Group 113">
              <a:extLst>
                <a:ext uri="{FF2B5EF4-FFF2-40B4-BE49-F238E27FC236}">
                  <a16:creationId xmlns:a16="http://schemas.microsoft.com/office/drawing/2014/main" id="{ED941819-03D2-493C-9E0B-D4D5728AF763}"/>
                </a:ext>
              </a:extLst>
            </p:cNvPr>
            <p:cNvGrpSpPr/>
            <p:nvPr/>
          </p:nvGrpSpPr>
          <p:grpSpPr>
            <a:xfrm>
              <a:off x="1365987" y="1509890"/>
              <a:ext cx="62416" cy="16710"/>
              <a:chOff x="4469567" y="3339387"/>
              <a:chExt cx="130678" cy="27432"/>
            </a:xfrm>
            <a:grpFill/>
          </p:grpSpPr>
          <p:sp>
            <p:nvSpPr>
              <p:cNvPr id="127" name="Oval 126">
                <a:extLst>
                  <a:ext uri="{FF2B5EF4-FFF2-40B4-BE49-F238E27FC236}">
                    <a16:creationId xmlns:a16="http://schemas.microsoft.com/office/drawing/2014/main" id="{5AFFC84D-5192-4A39-8769-D86F656936C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8" name="Oval 127">
                <a:extLst>
                  <a:ext uri="{FF2B5EF4-FFF2-40B4-BE49-F238E27FC236}">
                    <a16:creationId xmlns:a16="http://schemas.microsoft.com/office/drawing/2014/main" id="{29147CD4-EAC6-45BB-B297-A23088D7F24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9" name="Oval 128">
                <a:extLst>
                  <a:ext uri="{FF2B5EF4-FFF2-40B4-BE49-F238E27FC236}">
                    <a16:creationId xmlns:a16="http://schemas.microsoft.com/office/drawing/2014/main" id="{455057C1-95DD-4CDF-86F3-16E0997A088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5" name="Rectangle 114">
              <a:extLst>
                <a:ext uri="{FF2B5EF4-FFF2-40B4-BE49-F238E27FC236}">
                  <a16:creationId xmlns:a16="http://schemas.microsoft.com/office/drawing/2014/main" id="{46F9E93B-454A-42CD-B9C5-04BCEBB7E98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6" name="Straight Connector 115">
              <a:extLst>
                <a:ext uri="{FF2B5EF4-FFF2-40B4-BE49-F238E27FC236}">
                  <a16:creationId xmlns:a16="http://schemas.microsoft.com/office/drawing/2014/main" id="{9B25EBCA-2D41-4E17-8BE9-E4005D1A3E02}"/>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17" name="Group 116">
              <a:extLst>
                <a:ext uri="{FF2B5EF4-FFF2-40B4-BE49-F238E27FC236}">
                  <a16:creationId xmlns:a16="http://schemas.microsoft.com/office/drawing/2014/main" id="{669F4C34-8CE9-48C6-9EDB-EB0074B91DFF}"/>
                </a:ext>
              </a:extLst>
            </p:cNvPr>
            <p:cNvGrpSpPr/>
            <p:nvPr/>
          </p:nvGrpSpPr>
          <p:grpSpPr>
            <a:xfrm>
              <a:off x="1365987" y="1401841"/>
              <a:ext cx="62416" cy="16710"/>
              <a:chOff x="4469567" y="3339387"/>
              <a:chExt cx="130678" cy="27432"/>
            </a:xfrm>
            <a:grpFill/>
          </p:grpSpPr>
          <p:sp>
            <p:nvSpPr>
              <p:cNvPr id="124" name="Oval 123">
                <a:extLst>
                  <a:ext uri="{FF2B5EF4-FFF2-40B4-BE49-F238E27FC236}">
                    <a16:creationId xmlns:a16="http://schemas.microsoft.com/office/drawing/2014/main" id="{F80DE3C4-8193-424E-90C1-B5A41A6FF2D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5" name="Oval 124">
                <a:extLst>
                  <a:ext uri="{FF2B5EF4-FFF2-40B4-BE49-F238E27FC236}">
                    <a16:creationId xmlns:a16="http://schemas.microsoft.com/office/drawing/2014/main" id="{D0C67BF2-F858-49E5-8F86-F90BCF279C9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6" name="Oval 125">
                <a:extLst>
                  <a:ext uri="{FF2B5EF4-FFF2-40B4-BE49-F238E27FC236}">
                    <a16:creationId xmlns:a16="http://schemas.microsoft.com/office/drawing/2014/main" id="{72CCCC6F-D4F7-4C8C-908C-22127CA734A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8" name="Rectangle 117">
              <a:extLst>
                <a:ext uri="{FF2B5EF4-FFF2-40B4-BE49-F238E27FC236}">
                  <a16:creationId xmlns:a16="http://schemas.microsoft.com/office/drawing/2014/main" id="{8BD7EA69-A12C-44EC-85F3-875AD817CA9F}"/>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9" name="Straight Connector 118">
              <a:extLst>
                <a:ext uri="{FF2B5EF4-FFF2-40B4-BE49-F238E27FC236}">
                  <a16:creationId xmlns:a16="http://schemas.microsoft.com/office/drawing/2014/main" id="{3E36DF52-A826-4E14-B7E9-55EDB14840E4}"/>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20" name="Group 119">
              <a:extLst>
                <a:ext uri="{FF2B5EF4-FFF2-40B4-BE49-F238E27FC236}">
                  <a16:creationId xmlns:a16="http://schemas.microsoft.com/office/drawing/2014/main" id="{8148B97B-89C4-4B8E-9226-AA0B9A5F8899}"/>
                </a:ext>
              </a:extLst>
            </p:cNvPr>
            <p:cNvGrpSpPr/>
            <p:nvPr/>
          </p:nvGrpSpPr>
          <p:grpSpPr>
            <a:xfrm>
              <a:off x="1365987" y="1293794"/>
              <a:ext cx="62416" cy="16710"/>
              <a:chOff x="4469567" y="3339387"/>
              <a:chExt cx="130678" cy="27432"/>
            </a:xfrm>
            <a:grpFill/>
          </p:grpSpPr>
          <p:sp>
            <p:nvSpPr>
              <p:cNvPr id="121" name="Oval 120">
                <a:extLst>
                  <a:ext uri="{FF2B5EF4-FFF2-40B4-BE49-F238E27FC236}">
                    <a16:creationId xmlns:a16="http://schemas.microsoft.com/office/drawing/2014/main" id="{730E9986-BB79-4B80-A03E-6C77601ED0A2}"/>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2" name="Oval 121">
                <a:extLst>
                  <a:ext uri="{FF2B5EF4-FFF2-40B4-BE49-F238E27FC236}">
                    <a16:creationId xmlns:a16="http://schemas.microsoft.com/office/drawing/2014/main" id="{061F06B8-56BD-44F9-9315-36B7F878A21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3" name="Oval 122">
                <a:extLst>
                  <a:ext uri="{FF2B5EF4-FFF2-40B4-BE49-F238E27FC236}">
                    <a16:creationId xmlns:a16="http://schemas.microsoft.com/office/drawing/2014/main" id="{A5B6335E-353E-468F-B95E-F5C1ADE3AF98}"/>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cxnSp>
        <p:nvCxnSpPr>
          <p:cNvPr id="139" name="Straight Arrow Connector 138">
            <a:extLst>
              <a:ext uri="{FF2B5EF4-FFF2-40B4-BE49-F238E27FC236}">
                <a16:creationId xmlns:a16="http://schemas.microsoft.com/office/drawing/2014/main" id="{FEA6AA1F-1CE6-4018-8403-7B636DAF22FD}"/>
              </a:ext>
            </a:extLst>
          </p:cNvPr>
          <p:cNvCxnSpPr>
            <a:cxnSpLocks/>
          </p:cNvCxnSpPr>
          <p:nvPr/>
        </p:nvCxnSpPr>
        <p:spPr>
          <a:xfrm>
            <a:off x="2472329" y="3367485"/>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6" name="Picture 5" descr="Group of members users icon image - Free stock photo ..."/>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4748" y="550008"/>
            <a:ext cx="483982" cy="483982"/>
          </a:xfrm>
          <a:prstGeom prst="rect">
            <a:avLst/>
          </a:prstGeom>
        </p:spPr>
      </p:pic>
      <p:sp>
        <p:nvSpPr>
          <p:cNvPr id="140" name="TextBox 38"/>
          <p:cNvSpPr txBox="1">
            <a:spLocks noChangeArrowheads="1"/>
          </p:cNvSpPr>
          <p:nvPr/>
        </p:nvSpPr>
        <p:spPr bwMode="auto">
          <a:xfrm>
            <a:off x="4811223" y="641749"/>
            <a:ext cx="753866" cy="230832"/>
          </a:xfrm>
          <a:prstGeom prst="rect">
            <a:avLst/>
          </a:prstGeom>
          <a:noFill/>
          <a:ln w="9525">
            <a:noFill/>
            <a:miter lim="800000"/>
            <a:headEnd/>
            <a:tailEnd/>
          </a:ln>
        </p:spPr>
        <p:txBody>
          <a:bodyPr wrap="square">
            <a:spAutoFit/>
          </a:bodyPr>
          <a:lstStyle/>
          <a:p>
            <a:pPr algn="ctr"/>
            <a:r>
              <a:rPr lang="en-US" sz="900" dirty="0">
                <a:solidFill>
                  <a:srgbClr val="FFFFFF"/>
                </a:solidFill>
                <a:latin typeface="Verdana" pitchFamily="34" charset="0"/>
                <a:ea typeface="Verdana" pitchFamily="34" charset="0"/>
                <a:cs typeface="Verdana" pitchFamily="34" charset="0"/>
              </a:rPr>
              <a:t>Users</a:t>
            </a:r>
          </a:p>
        </p:txBody>
      </p:sp>
      <p:cxnSp>
        <p:nvCxnSpPr>
          <p:cNvPr id="141" name="Straight Arrow Connector 140">
            <a:extLst>
              <a:ext uri="{FF2B5EF4-FFF2-40B4-BE49-F238E27FC236}">
                <a16:creationId xmlns:a16="http://schemas.microsoft.com/office/drawing/2014/main" id="{1A57D2C9-0B0F-4605-9CE6-8D813710A7ED}"/>
              </a:ext>
            </a:extLst>
          </p:cNvPr>
          <p:cNvCxnSpPr>
            <a:cxnSpLocks/>
            <a:stCxn id="51" idx="0"/>
            <a:endCxn id="6" idx="2"/>
          </p:cNvCxnSpPr>
          <p:nvPr/>
        </p:nvCxnSpPr>
        <p:spPr>
          <a:xfrm flipV="1">
            <a:off x="4657111" y="1033990"/>
            <a:ext cx="9628" cy="306387"/>
          </a:xfrm>
          <a:prstGeom prst="straightConnector1">
            <a:avLst/>
          </a:prstGeom>
          <a:ln>
            <a:solidFill>
              <a:schemeClr val="tx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42" name="Group 141">
            <a:extLst>
              <a:ext uri="{FF2B5EF4-FFF2-40B4-BE49-F238E27FC236}">
                <a16:creationId xmlns:a16="http://schemas.microsoft.com/office/drawing/2014/main" id="{3CD112DB-0718-4455-9EAA-43386F8BAE03}"/>
              </a:ext>
            </a:extLst>
          </p:cNvPr>
          <p:cNvGrpSpPr/>
          <p:nvPr/>
        </p:nvGrpSpPr>
        <p:grpSpPr>
          <a:xfrm>
            <a:off x="7052455" y="1997836"/>
            <a:ext cx="162481" cy="350441"/>
            <a:chOff x="1338479" y="1250065"/>
            <a:chExt cx="355724" cy="644410"/>
          </a:xfrm>
          <a:solidFill>
            <a:srgbClr val="282828"/>
          </a:solidFill>
        </p:grpSpPr>
        <p:sp>
          <p:nvSpPr>
            <p:cNvPr id="143" name="Rectangle 142">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4" name="Straight Connector 143">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45" name="Group 144">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176" name="Oval 175">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7" name="Oval 176">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8" name="Oval 177">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6" name="Rectangle 145">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7" name="Straight Connector 146">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48" name="Group 147">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173" name="Oval 172">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4" name="Oval 173">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5" name="Oval 174">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9" name="Rectangle 148">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0" name="Straight Connector 149">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51" name="Group 150">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170" name="Oval 169">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1" name="Oval 170">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2" name="Oval 171">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2" name="Rectangle 151">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3" name="Straight Connector 152">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54" name="Group 153">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167" name="Oval 166">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8" name="Oval 167">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9" name="Oval 168">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5" name="Rectangle 154">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6" name="Straight Connector 155">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57" name="Group 156">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164" name="Oval 163">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5" name="Oval 164">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6" name="Oval 165">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8" name="Rectangle 157">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9" name="Straight Connector 158">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60" name="Group 159">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161" name="Oval 160">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2" name="Oval 161">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3" name="Oval 162">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179" name="Group 178">
            <a:extLst>
              <a:ext uri="{FF2B5EF4-FFF2-40B4-BE49-F238E27FC236}">
                <a16:creationId xmlns:a16="http://schemas.microsoft.com/office/drawing/2014/main" id="{3CD112DB-0718-4455-9EAA-43386F8BAE03}"/>
              </a:ext>
            </a:extLst>
          </p:cNvPr>
          <p:cNvGrpSpPr/>
          <p:nvPr/>
        </p:nvGrpSpPr>
        <p:grpSpPr>
          <a:xfrm>
            <a:off x="7052456" y="2941070"/>
            <a:ext cx="162481" cy="350441"/>
            <a:chOff x="1338479" y="1250065"/>
            <a:chExt cx="355724" cy="644410"/>
          </a:xfrm>
          <a:solidFill>
            <a:srgbClr val="282828"/>
          </a:solidFill>
        </p:grpSpPr>
        <p:sp>
          <p:nvSpPr>
            <p:cNvPr id="180" name="Rectangle 179">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1" name="Straight Connector 180">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82" name="Group 181">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213" name="Oval 212">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4" name="Oval 213">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5" name="Oval 214">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3" name="Rectangle 182">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4" name="Straight Connector 183">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85" name="Group 184">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210" name="Oval 209">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1" name="Oval 210">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2" name="Oval 211">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6" name="Rectangle 185">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7" name="Straight Connector 186">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88" name="Group 187">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207" name="Oval 206">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8" name="Oval 207">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9" name="Oval 208">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9" name="Rectangle 188">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0" name="Straight Connector 189">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91" name="Group 190">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204" name="Oval 203">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5" name="Oval 204">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6" name="Oval 205">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2" name="Rectangle 191">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3" name="Straight Connector 192">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94" name="Group 193">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201" name="Oval 200">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2" name="Oval 201">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3" name="Oval 202">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5" name="Rectangle 194">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6" name="Straight Connector 195">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97" name="Group 196">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198" name="Oval 197">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99" name="Oval 198">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0" name="Oval 199">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pic>
        <p:nvPicPr>
          <p:cNvPr id="218" name="Graphic 27">
            <a:extLst>
              <a:ext uri="{FF2B5EF4-FFF2-40B4-BE49-F238E27FC236}">
                <a16:creationId xmlns:a16="http://schemas.microsoft.com/office/drawing/2014/main" id="{F101280E-73AB-E342-8B0C-8A99F847B7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4977" y="1333719"/>
            <a:ext cx="357435" cy="357435"/>
          </a:xfrm>
          <a:prstGeom prst="rect">
            <a:avLst/>
          </a:prstGeom>
        </p:spPr>
      </p:pic>
      <p:cxnSp>
        <p:nvCxnSpPr>
          <p:cNvPr id="219" name="Straight Arrow Connector 218"/>
          <p:cNvCxnSpPr>
            <a:cxnSpLocks/>
          </p:cNvCxnSpPr>
          <p:nvPr/>
        </p:nvCxnSpPr>
        <p:spPr>
          <a:xfrm>
            <a:off x="7133694" y="1703661"/>
            <a:ext cx="0" cy="223669"/>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23" name="Can 39">
            <a:extLst>
              <a:ext uri="{FF2B5EF4-FFF2-40B4-BE49-F238E27FC236}">
                <a16:creationId xmlns:a16="http://schemas.microsoft.com/office/drawing/2014/main" id="{7E20D8FF-97FF-4871-9D7F-CEAD853D9D1B}"/>
              </a:ext>
            </a:extLst>
          </p:cNvPr>
          <p:cNvSpPr/>
          <p:nvPr/>
        </p:nvSpPr>
        <p:spPr>
          <a:xfrm>
            <a:off x="6765253" y="3717957"/>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Secondary</a:t>
            </a:r>
            <a:endParaRPr lang="en-US" sz="2118" b="1" dirty="0">
              <a:solidFill>
                <a:srgbClr val="FFFFFF"/>
              </a:solidFill>
            </a:endParaRPr>
          </a:p>
        </p:txBody>
      </p:sp>
      <p:sp>
        <p:nvSpPr>
          <p:cNvPr id="224" name="Can 39">
            <a:extLst>
              <a:ext uri="{FF2B5EF4-FFF2-40B4-BE49-F238E27FC236}">
                <a16:creationId xmlns:a16="http://schemas.microsoft.com/office/drawing/2014/main" id="{7E20D8FF-97FF-4871-9D7F-CEAD853D9D1B}"/>
              </a:ext>
            </a:extLst>
          </p:cNvPr>
          <p:cNvSpPr/>
          <p:nvPr/>
        </p:nvSpPr>
        <p:spPr>
          <a:xfrm>
            <a:off x="2054645" y="3765129"/>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grpSp>
        <p:nvGrpSpPr>
          <p:cNvPr id="216" name="Group 215">
            <a:extLst>
              <a:ext uri="{FF2B5EF4-FFF2-40B4-BE49-F238E27FC236}">
                <a16:creationId xmlns:a16="http://schemas.microsoft.com/office/drawing/2014/main" id="{68E9BF1A-2DE7-4AB8-84F9-0DE876972BC2}"/>
              </a:ext>
            </a:extLst>
          </p:cNvPr>
          <p:cNvGrpSpPr/>
          <p:nvPr/>
        </p:nvGrpSpPr>
        <p:grpSpPr>
          <a:xfrm>
            <a:off x="803366" y="1151267"/>
            <a:ext cx="3431187" cy="3417708"/>
            <a:chOff x="2216643" y="3133437"/>
            <a:chExt cx="4133088" cy="4129770"/>
          </a:xfrm>
        </p:grpSpPr>
        <p:sp>
          <p:nvSpPr>
            <p:cNvPr id="225" name="Rectangle 224">
              <a:extLst>
                <a:ext uri="{FF2B5EF4-FFF2-40B4-BE49-F238E27FC236}">
                  <a16:creationId xmlns:a16="http://schemas.microsoft.com/office/drawing/2014/main" id="{FC35B563-2AF7-4D5D-83F8-27777796F813}"/>
                </a:ext>
              </a:extLst>
            </p:cNvPr>
            <p:cNvSpPr/>
            <p:nvPr/>
          </p:nvSpPr>
          <p:spPr>
            <a:xfrm rot="18834232">
              <a:off x="2218302" y="5027835"/>
              <a:ext cx="4129770" cy="340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dirty="0">
                <a:solidFill>
                  <a:srgbClr val="FFFFFF"/>
                </a:solidFill>
              </a:endParaRPr>
            </a:p>
          </p:txBody>
        </p:sp>
        <p:sp>
          <p:nvSpPr>
            <p:cNvPr id="226" name="Rectangle 225">
              <a:extLst>
                <a:ext uri="{FF2B5EF4-FFF2-40B4-BE49-F238E27FC236}">
                  <a16:creationId xmlns:a16="http://schemas.microsoft.com/office/drawing/2014/main" id="{ACC8552A-EA43-437D-B598-11B7EC160A43}"/>
                </a:ext>
              </a:extLst>
            </p:cNvPr>
            <p:cNvSpPr/>
            <p:nvPr/>
          </p:nvSpPr>
          <p:spPr>
            <a:xfrm rot="13434232">
              <a:off x="2216643" y="5026515"/>
              <a:ext cx="4133088" cy="3436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dirty="0">
                <a:solidFill>
                  <a:srgbClr val="FFFFFF"/>
                </a:solidFill>
              </a:endParaRPr>
            </a:p>
          </p:txBody>
        </p:sp>
      </p:grpSp>
      <p:grpSp>
        <p:nvGrpSpPr>
          <p:cNvPr id="227" name="Group 226">
            <a:extLst>
              <a:ext uri="{FF2B5EF4-FFF2-40B4-BE49-F238E27FC236}">
                <a16:creationId xmlns:a16="http://schemas.microsoft.com/office/drawing/2014/main" id="{3CD112DB-0718-4455-9EAA-43386F8BAE03}"/>
              </a:ext>
            </a:extLst>
          </p:cNvPr>
          <p:cNvGrpSpPr/>
          <p:nvPr/>
        </p:nvGrpSpPr>
        <p:grpSpPr>
          <a:xfrm>
            <a:off x="6995452" y="1977532"/>
            <a:ext cx="276483" cy="500856"/>
            <a:chOff x="1338479" y="1250065"/>
            <a:chExt cx="355724" cy="644410"/>
          </a:xfrm>
          <a:solidFill>
            <a:srgbClr val="282828"/>
          </a:solidFill>
        </p:grpSpPr>
        <p:sp>
          <p:nvSpPr>
            <p:cNvPr id="228" name="Rectangle 227">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29" name="Straight Connector 228">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230" name="Group 229">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261" name="Oval 260">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62" name="Oval 261">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63" name="Oval 262">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31" name="Rectangle 230">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32" name="Straight Connector 231">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233" name="Group 232">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258" name="Oval 257">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9" name="Oval 258">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60" name="Oval 259">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34" name="Rectangle 233">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35" name="Straight Connector 234">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236" name="Group 235">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255" name="Oval 254">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6" name="Oval 255">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7" name="Oval 256">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37" name="Rectangle 236">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38" name="Straight Connector 237">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239" name="Group 238">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252" name="Oval 251">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3" name="Oval 252">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4" name="Oval 253">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40" name="Rectangle 239">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41" name="Straight Connector 240">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242" name="Group 241">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249" name="Oval 248">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0" name="Oval 249">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51" name="Oval 250">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43" name="Rectangle 242">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44" name="Straight Connector 243">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245" name="Group 244">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246" name="Oval 245">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7" name="Oval 246">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48" name="Oval 247">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264" name="Group 263">
            <a:extLst>
              <a:ext uri="{FF2B5EF4-FFF2-40B4-BE49-F238E27FC236}">
                <a16:creationId xmlns:a16="http://schemas.microsoft.com/office/drawing/2014/main" id="{3CD112DB-0718-4455-9EAA-43386F8BAE03}"/>
              </a:ext>
            </a:extLst>
          </p:cNvPr>
          <p:cNvGrpSpPr/>
          <p:nvPr/>
        </p:nvGrpSpPr>
        <p:grpSpPr>
          <a:xfrm>
            <a:off x="6995451" y="2828256"/>
            <a:ext cx="276483" cy="500856"/>
            <a:chOff x="1338479" y="1250065"/>
            <a:chExt cx="355724" cy="644410"/>
          </a:xfrm>
          <a:solidFill>
            <a:srgbClr val="282828"/>
          </a:solidFill>
        </p:grpSpPr>
        <p:sp>
          <p:nvSpPr>
            <p:cNvPr id="265" name="Rectangle 264">
              <a:extLst>
                <a:ext uri="{FF2B5EF4-FFF2-40B4-BE49-F238E27FC236}">
                  <a16:creationId xmlns:a16="http://schemas.microsoft.com/office/drawing/2014/main" id="{CB5489CF-BEB1-4F57-AF64-0396027FD18D}"/>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66" name="Straight Connector 265">
              <a:extLst>
                <a:ext uri="{FF2B5EF4-FFF2-40B4-BE49-F238E27FC236}">
                  <a16:creationId xmlns:a16="http://schemas.microsoft.com/office/drawing/2014/main" id="{2DF935DC-19D8-444D-ADAA-ECD39FE849AC}"/>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267" name="Group 266">
              <a:extLst>
                <a:ext uri="{FF2B5EF4-FFF2-40B4-BE49-F238E27FC236}">
                  <a16:creationId xmlns:a16="http://schemas.microsoft.com/office/drawing/2014/main" id="{EFBEEB11-25CC-4C86-BB31-F88E98C31E19}"/>
                </a:ext>
              </a:extLst>
            </p:cNvPr>
            <p:cNvGrpSpPr/>
            <p:nvPr/>
          </p:nvGrpSpPr>
          <p:grpSpPr>
            <a:xfrm>
              <a:off x="1365987" y="1834035"/>
              <a:ext cx="62416" cy="16710"/>
              <a:chOff x="4469567" y="3339387"/>
              <a:chExt cx="130678" cy="27432"/>
            </a:xfrm>
            <a:grpFill/>
          </p:grpSpPr>
          <p:sp>
            <p:nvSpPr>
              <p:cNvPr id="298" name="Oval 297">
                <a:extLst>
                  <a:ext uri="{FF2B5EF4-FFF2-40B4-BE49-F238E27FC236}">
                    <a16:creationId xmlns:a16="http://schemas.microsoft.com/office/drawing/2014/main" id="{E9C12770-1423-4FA3-BEBD-5FDF869E997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9" name="Oval 298">
                <a:extLst>
                  <a:ext uri="{FF2B5EF4-FFF2-40B4-BE49-F238E27FC236}">
                    <a16:creationId xmlns:a16="http://schemas.microsoft.com/office/drawing/2014/main" id="{003833D2-02B9-4A33-AA36-F1ED4EBE8B8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300" name="Oval 299">
                <a:extLst>
                  <a:ext uri="{FF2B5EF4-FFF2-40B4-BE49-F238E27FC236}">
                    <a16:creationId xmlns:a16="http://schemas.microsoft.com/office/drawing/2014/main" id="{167B0864-AF74-4AE0-BCB0-A9E23DF25567}"/>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68" name="Rectangle 267">
              <a:extLst>
                <a:ext uri="{FF2B5EF4-FFF2-40B4-BE49-F238E27FC236}">
                  <a16:creationId xmlns:a16="http://schemas.microsoft.com/office/drawing/2014/main" id="{D65C25EF-0FBD-489F-8389-0F1B80D534F6}"/>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69" name="Straight Connector 268">
              <a:extLst>
                <a:ext uri="{FF2B5EF4-FFF2-40B4-BE49-F238E27FC236}">
                  <a16:creationId xmlns:a16="http://schemas.microsoft.com/office/drawing/2014/main" id="{CB1C9346-A196-4FC8-9867-45D9D062435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270" name="Group 269">
              <a:extLst>
                <a:ext uri="{FF2B5EF4-FFF2-40B4-BE49-F238E27FC236}">
                  <a16:creationId xmlns:a16="http://schemas.microsoft.com/office/drawing/2014/main" id="{3696CC18-B0F3-40EE-9823-BD7C16460636}"/>
                </a:ext>
              </a:extLst>
            </p:cNvPr>
            <p:cNvGrpSpPr/>
            <p:nvPr/>
          </p:nvGrpSpPr>
          <p:grpSpPr>
            <a:xfrm>
              <a:off x="1365987" y="1725986"/>
              <a:ext cx="62416" cy="16710"/>
              <a:chOff x="4469567" y="3339387"/>
              <a:chExt cx="130678" cy="27432"/>
            </a:xfrm>
            <a:grpFill/>
          </p:grpSpPr>
          <p:sp>
            <p:nvSpPr>
              <p:cNvPr id="295" name="Oval 294">
                <a:extLst>
                  <a:ext uri="{FF2B5EF4-FFF2-40B4-BE49-F238E27FC236}">
                    <a16:creationId xmlns:a16="http://schemas.microsoft.com/office/drawing/2014/main" id="{89914C69-07C6-4052-9D8D-4CF55EDDEFF6}"/>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6" name="Oval 295">
                <a:extLst>
                  <a:ext uri="{FF2B5EF4-FFF2-40B4-BE49-F238E27FC236}">
                    <a16:creationId xmlns:a16="http://schemas.microsoft.com/office/drawing/2014/main" id="{048C2DE1-0C7F-48E3-BC6E-C912207A938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7" name="Oval 296">
                <a:extLst>
                  <a:ext uri="{FF2B5EF4-FFF2-40B4-BE49-F238E27FC236}">
                    <a16:creationId xmlns:a16="http://schemas.microsoft.com/office/drawing/2014/main" id="{AB306307-C3AF-47B1-B067-76171BA24A53}"/>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71" name="Rectangle 270">
              <a:extLst>
                <a:ext uri="{FF2B5EF4-FFF2-40B4-BE49-F238E27FC236}">
                  <a16:creationId xmlns:a16="http://schemas.microsoft.com/office/drawing/2014/main" id="{D4BC2F56-8CD1-4CFD-A855-0F12726FE995}"/>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72" name="Straight Connector 271">
              <a:extLst>
                <a:ext uri="{FF2B5EF4-FFF2-40B4-BE49-F238E27FC236}">
                  <a16:creationId xmlns:a16="http://schemas.microsoft.com/office/drawing/2014/main" id="{1ADBFF4C-41F3-4258-87DE-0986EB4F1119}"/>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273" name="Group 272">
              <a:extLst>
                <a:ext uri="{FF2B5EF4-FFF2-40B4-BE49-F238E27FC236}">
                  <a16:creationId xmlns:a16="http://schemas.microsoft.com/office/drawing/2014/main" id="{82218B73-1195-42AA-BCDD-8454BA3B0108}"/>
                </a:ext>
              </a:extLst>
            </p:cNvPr>
            <p:cNvGrpSpPr/>
            <p:nvPr/>
          </p:nvGrpSpPr>
          <p:grpSpPr>
            <a:xfrm>
              <a:off x="1365987" y="1617938"/>
              <a:ext cx="62416" cy="16710"/>
              <a:chOff x="4469567" y="3339387"/>
              <a:chExt cx="130678" cy="27432"/>
            </a:xfrm>
            <a:grpFill/>
          </p:grpSpPr>
          <p:sp>
            <p:nvSpPr>
              <p:cNvPr id="292" name="Oval 291">
                <a:extLst>
                  <a:ext uri="{FF2B5EF4-FFF2-40B4-BE49-F238E27FC236}">
                    <a16:creationId xmlns:a16="http://schemas.microsoft.com/office/drawing/2014/main" id="{3A86BDE0-4EAF-40BD-B350-E592E5E967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3" name="Oval 292">
                <a:extLst>
                  <a:ext uri="{FF2B5EF4-FFF2-40B4-BE49-F238E27FC236}">
                    <a16:creationId xmlns:a16="http://schemas.microsoft.com/office/drawing/2014/main" id="{4AB3B53C-ACD2-45E9-84D3-044089EB97C4}"/>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4" name="Oval 293">
                <a:extLst>
                  <a:ext uri="{FF2B5EF4-FFF2-40B4-BE49-F238E27FC236}">
                    <a16:creationId xmlns:a16="http://schemas.microsoft.com/office/drawing/2014/main" id="{A53E2607-7564-4B8E-B7E2-5E10E1D0B37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74" name="Rectangle 273">
              <a:extLst>
                <a:ext uri="{FF2B5EF4-FFF2-40B4-BE49-F238E27FC236}">
                  <a16:creationId xmlns:a16="http://schemas.microsoft.com/office/drawing/2014/main" id="{FFB6860C-6BF4-415B-AD4B-786D816EB1AF}"/>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75" name="Straight Connector 274">
              <a:extLst>
                <a:ext uri="{FF2B5EF4-FFF2-40B4-BE49-F238E27FC236}">
                  <a16:creationId xmlns:a16="http://schemas.microsoft.com/office/drawing/2014/main" id="{0CDA5726-7288-4351-9E44-DA4931ECFD9D}"/>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276" name="Group 275">
              <a:extLst>
                <a:ext uri="{FF2B5EF4-FFF2-40B4-BE49-F238E27FC236}">
                  <a16:creationId xmlns:a16="http://schemas.microsoft.com/office/drawing/2014/main" id="{D2A1CACE-AD07-4A58-8239-EA1765913423}"/>
                </a:ext>
              </a:extLst>
            </p:cNvPr>
            <p:cNvGrpSpPr/>
            <p:nvPr/>
          </p:nvGrpSpPr>
          <p:grpSpPr>
            <a:xfrm>
              <a:off x="1365987" y="1509890"/>
              <a:ext cx="62416" cy="16710"/>
              <a:chOff x="4469567" y="3339387"/>
              <a:chExt cx="130678" cy="27432"/>
            </a:xfrm>
            <a:grpFill/>
          </p:grpSpPr>
          <p:sp>
            <p:nvSpPr>
              <p:cNvPr id="289" name="Oval 288">
                <a:extLst>
                  <a:ext uri="{FF2B5EF4-FFF2-40B4-BE49-F238E27FC236}">
                    <a16:creationId xmlns:a16="http://schemas.microsoft.com/office/drawing/2014/main" id="{C3741342-A802-4176-9EC0-829E7C471EFE}"/>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0" name="Oval 289">
                <a:extLst>
                  <a:ext uri="{FF2B5EF4-FFF2-40B4-BE49-F238E27FC236}">
                    <a16:creationId xmlns:a16="http://schemas.microsoft.com/office/drawing/2014/main" id="{9F67CB00-ACB4-4452-84A3-73377BD82020}"/>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91" name="Oval 290">
                <a:extLst>
                  <a:ext uri="{FF2B5EF4-FFF2-40B4-BE49-F238E27FC236}">
                    <a16:creationId xmlns:a16="http://schemas.microsoft.com/office/drawing/2014/main" id="{1C2AB64A-544C-4998-BD74-04E905A72F9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77" name="Rectangle 276">
              <a:extLst>
                <a:ext uri="{FF2B5EF4-FFF2-40B4-BE49-F238E27FC236}">
                  <a16:creationId xmlns:a16="http://schemas.microsoft.com/office/drawing/2014/main" id="{211C3EE0-F027-4D98-97DD-29B8F2963EFA}"/>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78" name="Straight Connector 277">
              <a:extLst>
                <a:ext uri="{FF2B5EF4-FFF2-40B4-BE49-F238E27FC236}">
                  <a16:creationId xmlns:a16="http://schemas.microsoft.com/office/drawing/2014/main" id="{AD6EC6BC-D4BD-461B-8820-3DE72C6BAB0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279" name="Group 278">
              <a:extLst>
                <a:ext uri="{FF2B5EF4-FFF2-40B4-BE49-F238E27FC236}">
                  <a16:creationId xmlns:a16="http://schemas.microsoft.com/office/drawing/2014/main" id="{FC10B94A-0A78-4293-A02E-2E0EBDCD34F6}"/>
                </a:ext>
              </a:extLst>
            </p:cNvPr>
            <p:cNvGrpSpPr/>
            <p:nvPr/>
          </p:nvGrpSpPr>
          <p:grpSpPr>
            <a:xfrm>
              <a:off x="1365987" y="1401841"/>
              <a:ext cx="62416" cy="16710"/>
              <a:chOff x="4469567" y="3339387"/>
              <a:chExt cx="130678" cy="27432"/>
            </a:xfrm>
            <a:grpFill/>
          </p:grpSpPr>
          <p:sp>
            <p:nvSpPr>
              <p:cNvPr id="286" name="Oval 285">
                <a:extLst>
                  <a:ext uri="{FF2B5EF4-FFF2-40B4-BE49-F238E27FC236}">
                    <a16:creationId xmlns:a16="http://schemas.microsoft.com/office/drawing/2014/main" id="{4AFE35A1-D8A8-4D9E-950E-0B32795E34E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87" name="Oval 286">
                <a:extLst>
                  <a:ext uri="{FF2B5EF4-FFF2-40B4-BE49-F238E27FC236}">
                    <a16:creationId xmlns:a16="http://schemas.microsoft.com/office/drawing/2014/main" id="{768FCBA8-DBC9-4340-9AB5-495DD8C8DF1E}"/>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88" name="Oval 287">
                <a:extLst>
                  <a:ext uri="{FF2B5EF4-FFF2-40B4-BE49-F238E27FC236}">
                    <a16:creationId xmlns:a16="http://schemas.microsoft.com/office/drawing/2014/main" id="{AA037040-559F-44A2-9B4B-8EC84689101F}"/>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280" name="Rectangle 279">
              <a:extLst>
                <a:ext uri="{FF2B5EF4-FFF2-40B4-BE49-F238E27FC236}">
                  <a16:creationId xmlns:a16="http://schemas.microsoft.com/office/drawing/2014/main" id="{B137CB5B-4945-45C2-B5D2-561C5EF05646}"/>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281" name="Straight Connector 280">
              <a:extLst>
                <a:ext uri="{FF2B5EF4-FFF2-40B4-BE49-F238E27FC236}">
                  <a16:creationId xmlns:a16="http://schemas.microsoft.com/office/drawing/2014/main" id="{5D7B9730-A026-46CE-B39B-DCDBDC9C76F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282" name="Group 281">
              <a:extLst>
                <a:ext uri="{FF2B5EF4-FFF2-40B4-BE49-F238E27FC236}">
                  <a16:creationId xmlns:a16="http://schemas.microsoft.com/office/drawing/2014/main" id="{9EF0E910-E0E2-4105-B85D-66EAA7B04D23}"/>
                </a:ext>
              </a:extLst>
            </p:cNvPr>
            <p:cNvGrpSpPr/>
            <p:nvPr/>
          </p:nvGrpSpPr>
          <p:grpSpPr>
            <a:xfrm>
              <a:off x="1365987" y="1293794"/>
              <a:ext cx="62416" cy="16710"/>
              <a:chOff x="4469567" y="3339387"/>
              <a:chExt cx="130678" cy="27432"/>
            </a:xfrm>
            <a:grpFill/>
          </p:grpSpPr>
          <p:sp>
            <p:nvSpPr>
              <p:cNvPr id="283" name="Oval 282">
                <a:extLst>
                  <a:ext uri="{FF2B5EF4-FFF2-40B4-BE49-F238E27FC236}">
                    <a16:creationId xmlns:a16="http://schemas.microsoft.com/office/drawing/2014/main" id="{5589026D-56FE-40A3-8297-DE3C45959A4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84" name="Oval 283">
                <a:extLst>
                  <a:ext uri="{FF2B5EF4-FFF2-40B4-BE49-F238E27FC236}">
                    <a16:creationId xmlns:a16="http://schemas.microsoft.com/office/drawing/2014/main" id="{C9BAD34F-4E14-49F5-B693-5C3F5F79126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85" name="Oval 284">
                <a:extLst>
                  <a:ext uri="{FF2B5EF4-FFF2-40B4-BE49-F238E27FC236}">
                    <a16:creationId xmlns:a16="http://schemas.microsoft.com/office/drawing/2014/main" id="{B7D78291-8AD6-4505-B5A8-8AE87C430E92}"/>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sp>
        <p:nvSpPr>
          <p:cNvPr id="301" name="Can 39">
            <a:extLst>
              <a:ext uri="{FF2B5EF4-FFF2-40B4-BE49-F238E27FC236}">
                <a16:creationId xmlns:a16="http://schemas.microsoft.com/office/drawing/2014/main" id="{7E20D8FF-97FF-4871-9D7F-CEAD853D9D1B}"/>
              </a:ext>
            </a:extLst>
          </p:cNvPr>
          <p:cNvSpPr/>
          <p:nvPr/>
        </p:nvSpPr>
        <p:spPr>
          <a:xfrm>
            <a:off x="6762797" y="3707657"/>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cxnSp>
        <p:nvCxnSpPr>
          <p:cNvPr id="302" name="Straight Arrow Connector 301">
            <a:extLst>
              <a:ext uri="{FF2B5EF4-FFF2-40B4-BE49-F238E27FC236}">
                <a16:creationId xmlns:a16="http://schemas.microsoft.com/office/drawing/2014/main" id="{1A57D2C9-0B0F-4605-9CE6-8D813710A7ED}"/>
              </a:ext>
            </a:extLst>
          </p:cNvPr>
          <p:cNvCxnSpPr>
            <a:cxnSpLocks/>
            <a:endCxn id="218" idx="1"/>
          </p:cNvCxnSpPr>
          <p:nvPr/>
        </p:nvCxnSpPr>
        <p:spPr>
          <a:xfrm>
            <a:off x="4877141" y="1500996"/>
            <a:ext cx="2077836" cy="11441"/>
          </a:xfrm>
          <a:prstGeom prst="straightConnector1">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03" name="TextBox 39">
            <a:extLst>
              <a:ext uri="{FF2B5EF4-FFF2-40B4-BE49-F238E27FC236}">
                <a16:creationId xmlns:a16="http://schemas.microsoft.com/office/drawing/2014/main" id="{1B6DD6A0-CC14-4798-B229-E38750B5CA34}"/>
              </a:ext>
            </a:extLst>
          </p:cNvPr>
          <p:cNvSpPr txBox="1">
            <a:spLocks noChangeArrowheads="1"/>
          </p:cNvSpPr>
          <p:nvPr/>
        </p:nvSpPr>
        <p:spPr bwMode="auto">
          <a:xfrm>
            <a:off x="5400239" y="1381928"/>
            <a:ext cx="585094" cy="226985"/>
          </a:xfrm>
          <a:prstGeom prst="rect">
            <a:avLst/>
          </a:prstGeom>
          <a:solidFill>
            <a:srgbClr val="282828"/>
          </a:solidFill>
          <a:ln w="9525">
            <a:noFill/>
            <a:miter lim="800000"/>
            <a:headEnd/>
            <a:tailEnd/>
          </a:ln>
        </p:spPr>
        <p:txBody>
          <a:bodyPr wrap="square">
            <a:spAutoFit/>
          </a:bodyPr>
          <a:lstStyle/>
          <a:p>
            <a:pPr algn="ctr"/>
            <a:r>
              <a:rPr lang="en-US" sz="875" dirty="0">
                <a:solidFill>
                  <a:srgbClr val="FFFFFF"/>
                </a:solidFill>
                <a:latin typeface="Verdana" pitchFamily="34" charset="0"/>
                <a:ea typeface="Verdana" pitchFamily="34" charset="0"/>
                <a:cs typeface="Verdana" pitchFamily="34" charset="0"/>
              </a:rPr>
              <a:t>Active</a:t>
            </a:r>
            <a:endParaRPr lang="en-US" sz="900" dirty="0">
              <a:solidFill>
                <a:srgbClr val="FFFFFF"/>
              </a:solidFill>
              <a:latin typeface="Verdana" pitchFamily="34" charset="0"/>
              <a:ea typeface="Verdana" pitchFamily="34" charset="0"/>
              <a:cs typeface="Verdana" pitchFamily="34" charset="0"/>
            </a:endParaRPr>
          </a:p>
        </p:txBody>
      </p:sp>
      <p:sp>
        <p:nvSpPr>
          <p:cNvPr id="304" name="TextBox 303">
            <a:extLst>
              <a:ext uri="{FF2B5EF4-FFF2-40B4-BE49-F238E27FC236}">
                <a16:creationId xmlns:a16="http://schemas.microsoft.com/office/drawing/2014/main" id="{40925A31-1E16-4BA2-B69D-A58DED6295AB}"/>
              </a:ext>
            </a:extLst>
          </p:cNvPr>
          <p:cNvSpPr txBox="1"/>
          <p:nvPr/>
        </p:nvSpPr>
        <p:spPr>
          <a:xfrm>
            <a:off x="6407851" y="664857"/>
            <a:ext cx="1589042" cy="584775"/>
          </a:xfrm>
          <a:prstGeom prst="rect">
            <a:avLst/>
          </a:prstGeom>
          <a:noFill/>
        </p:spPr>
        <p:txBody>
          <a:bodyPr wrap="square" rtlCol="0">
            <a:spAutoFit/>
          </a:bodyPr>
          <a:lstStyle/>
          <a:p>
            <a:pPr algn="ctr"/>
            <a:r>
              <a:rPr lang="en-US" sz="1600" b="1" dirty="0">
                <a:solidFill>
                  <a:srgbClr val="FFC000"/>
                </a:solidFill>
              </a:rPr>
              <a:t>DR at full scale</a:t>
            </a:r>
            <a:endParaRPr lang="en-US" sz="1600" b="1" dirty="0">
              <a:solidFill>
                <a:srgbClr val="FFC000"/>
              </a:solidFill>
              <a:latin typeface="Amazon Ember" panose="02000000000000000000" pitchFamily="2" charset="0"/>
            </a:endParaRPr>
          </a:p>
        </p:txBody>
      </p:sp>
    </p:spTree>
    <p:extLst>
      <p:ext uri="{BB962C8B-B14F-4D97-AF65-F5344CB8AC3E}">
        <p14:creationId xmlns:p14="http://schemas.microsoft.com/office/powerpoint/2010/main" val="41150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animBg="1"/>
      <p:bldP spid="46" grpId="0"/>
      <p:bldP spid="223" grpId="0" animBg="1"/>
      <p:bldP spid="301" grpId="0" animBg="1"/>
      <p:bldP spid="303" grpId="0" animBg="1"/>
      <p:bldP spid="3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16162" y="2276919"/>
            <a:ext cx="1979510" cy="600164"/>
          </a:xfrm>
          <a:prstGeom prst="rect">
            <a:avLst/>
          </a:prstGeom>
          <a:noFill/>
        </p:spPr>
        <p:txBody>
          <a:bodyPr wrap="square" rtlCol="0">
            <a:spAutoFit/>
          </a:bodyPr>
          <a:lstStyle>
            <a:defPPr>
              <a:defRPr lang="en-US"/>
            </a:defPPr>
            <a:lvl1pPr>
              <a:defRPr sz="1100">
                <a:solidFill>
                  <a:srgbClr val="FFC000"/>
                </a:solidFill>
              </a:defRPr>
            </a:lvl1pPr>
          </a:lstStyle>
          <a:p>
            <a:r>
              <a:rPr lang="en-GB" dirty="0">
                <a:solidFill>
                  <a:srgbClr val="92D050"/>
                </a:solidFill>
              </a:rPr>
              <a:t>No compute provisioned for web/app tier in DR environment</a:t>
            </a:r>
            <a:endParaRPr lang="en-US" dirty="0">
              <a:solidFill>
                <a:srgbClr val="92D050"/>
              </a:solidFill>
            </a:endParaRPr>
          </a:p>
        </p:txBody>
      </p:sp>
      <p:sp>
        <p:nvSpPr>
          <p:cNvPr id="13" name="TextBox 12"/>
          <p:cNvSpPr txBox="1"/>
          <p:nvPr/>
        </p:nvSpPr>
        <p:spPr>
          <a:xfrm>
            <a:off x="6299650" y="3861677"/>
            <a:ext cx="1115397" cy="400110"/>
          </a:xfrm>
          <a:prstGeom prst="rect">
            <a:avLst/>
          </a:prstGeom>
          <a:noFill/>
        </p:spPr>
        <p:txBody>
          <a:bodyPr wrap="square" rtlCol="0">
            <a:spAutoFit/>
          </a:bodyPr>
          <a:lstStyle/>
          <a:p>
            <a:r>
              <a:rPr lang="en-GB" sz="1000" dirty="0"/>
              <a:t>Pilot light system</a:t>
            </a:r>
          </a:p>
        </p:txBody>
      </p:sp>
      <p:sp>
        <p:nvSpPr>
          <p:cNvPr id="43" name="TextBox 37">
            <a:extLst>
              <a:ext uri="{FF2B5EF4-FFF2-40B4-BE49-F238E27FC236}">
                <a16:creationId xmlns:a16="http://schemas.microsoft.com/office/drawing/2014/main" id="{1BF7D875-5BD3-4762-A2CC-8880B5BFEC0B}"/>
              </a:ext>
            </a:extLst>
          </p:cNvPr>
          <p:cNvSpPr txBox="1">
            <a:spLocks noChangeArrowheads="1"/>
          </p:cNvSpPr>
          <p:nvPr/>
        </p:nvSpPr>
        <p:spPr bwMode="auto">
          <a:xfrm>
            <a:off x="1703866" y="1028449"/>
            <a:ext cx="1555750" cy="198196"/>
          </a:xfrm>
          <a:prstGeom prst="rect">
            <a:avLst/>
          </a:prstGeom>
          <a:noFill/>
          <a:ln w="9525">
            <a:noFill/>
            <a:miter lim="800000"/>
            <a:headEnd/>
            <a:tailEnd/>
          </a:ln>
        </p:spPr>
        <p:txBody>
          <a:bodyPr>
            <a:spAutoFit/>
          </a:bodyPr>
          <a:lstStyle/>
          <a:p>
            <a:r>
              <a:rPr lang="en-US" sz="688" dirty="0">
                <a:solidFill>
                  <a:srgbClr val="8FA7C4"/>
                </a:solidFill>
                <a:latin typeface="Arial"/>
                <a:ea typeface="Verdana" pitchFamily="34" charset="0"/>
                <a:cs typeface="Arial"/>
              </a:rPr>
              <a:t>Corporate data center</a:t>
            </a:r>
          </a:p>
        </p:txBody>
      </p:sp>
      <p:sp>
        <p:nvSpPr>
          <p:cNvPr id="45" name="Can 39">
            <a:extLst>
              <a:ext uri="{FF2B5EF4-FFF2-40B4-BE49-F238E27FC236}">
                <a16:creationId xmlns:a16="http://schemas.microsoft.com/office/drawing/2014/main" id="{7E20D8FF-97FF-4871-9D7F-CEAD853D9D1B}"/>
              </a:ext>
            </a:extLst>
          </p:cNvPr>
          <p:cNvSpPr/>
          <p:nvPr/>
        </p:nvSpPr>
        <p:spPr>
          <a:xfrm>
            <a:off x="1941226" y="3780221"/>
            <a:ext cx="954464"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sp>
        <p:nvSpPr>
          <p:cNvPr id="46" name="TextBox 38">
            <a:extLst>
              <a:ext uri="{FF2B5EF4-FFF2-40B4-BE49-F238E27FC236}">
                <a16:creationId xmlns:a16="http://schemas.microsoft.com/office/drawing/2014/main" id="{F8786B63-FBB5-47F0-AA8F-93EF1FB2167B}"/>
              </a:ext>
            </a:extLst>
          </p:cNvPr>
          <p:cNvSpPr txBox="1">
            <a:spLocks noChangeArrowheads="1"/>
          </p:cNvSpPr>
          <p:nvPr/>
        </p:nvSpPr>
        <p:spPr bwMode="auto">
          <a:xfrm>
            <a:off x="2160573" y="4404815"/>
            <a:ext cx="627597"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sp>
        <p:nvSpPr>
          <p:cNvPr id="49" name="Rounded Rectangle 81">
            <a:extLst>
              <a:ext uri="{FF2B5EF4-FFF2-40B4-BE49-F238E27FC236}">
                <a16:creationId xmlns:a16="http://schemas.microsoft.com/office/drawing/2014/main" id="{9459DE7E-3533-4FF6-B6C3-4BEB7A7C98A3}"/>
              </a:ext>
            </a:extLst>
          </p:cNvPr>
          <p:cNvSpPr/>
          <p:nvPr/>
        </p:nvSpPr>
        <p:spPr>
          <a:xfrm>
            <a:off x="1456550" y="997478"/>
            <a:ext cx="2143833" cy="3793796"/>
          </a:xfrm>
          <a:prstGeom prst="roundRect">
            <a:avLst>
              <a:gd name="adj" fmla="val 0"/>
            </a:avLst>
          </a:prstGeom>
          <a:noFill/>
          <a:ln w="6350">
            <a:solidFill>
              <a:srgbClr val="8FA7C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18" dirty="0">
              <a:solidFill>
                <a:schemeClr val="tx1"/>
              </a:solidFill>
              <a:latin typeface="Helvetica Neue"/>
              <a:cs typeface="Helvetica Neue"/>
            </a:endParaRPr>
          </a:p>
        </p:txBody>
      </p:sp>
      <p:pic>
        <p:nvPicPr>
          <p:cNvPr id="50" name="Graphic 49">
            <a:extLst>
              <a:ext uri="{FF2B5EF4-FFF2-40B4-BE49-F238E27FC236}">
                <a16:creationId xmlns:a16="http://schemas.microsoft.com/office/drawing/2014/main" id="{E030B13A-9C1A-453A-8B90-5E8ECBCEF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6549" y="997478"/>
            <a:ext cx="206375" cy="206375"/>
          </a:xfrm>
          <a:prstGeom prst="rect">
            <a:avLst/>
          </a:prstGeom>
        </p:spPr>
      </p:pic>
      <p:pic>
        <p:nvPicPr>
          <p:cNvPr id="63" name="Graphic 62">
            <a:extLst>
              <a:ext uri="{FF2B5EF4-FFF2-40B4-BE49-F238E27FC236}">
                <a16:creationId xmlns:a16="http://schemas.microsoft.com/office/drawing/2014/main" id="{2454159A-F8D3-4F9D-B0A8-7ACCE273B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443" y="997478"/>
            <a:ext cx="155485" cy="170341"/>
          </a:xfrm>
          <a:prstGeom prst="rect">
            <a:avLst/>
          </a:prstGeom>
        </p:spPr>
      </p:pic>
      <p:sp>
        <p:nvSpPr>
          <p:cNvPr id="64" name="Rectangle 63">
            <a:extLst>
              <a:ext uri="{FF2B5EF4-FFF2-40B4-BE49-F238E27FC236}">
                <a16:creationId xmlns:a16="http://schemas.microsoft.com/office/drawing/2014/main" id="{F417EFCD-3B18-4BAB-B8CD-E429293CFB2A}"/>
              </a:ext>
            </a:extLst>
          </p:cNvPr>
          <p:cNvSpPr/>
          <p:nvPr/>
        </p:nvSpPr>
        <p:spPr>
          <a:xfrm>
            <a:off x="4415907" y="997478"/>
            <a:ext cx="2999140" cy="3793796"/>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688" dirty="0">
                <a:solidFill>
                  <a:srgbClr val="FAFAFA"/>
                </a:solidFill>
              </a:rPr>
              <a:t>AWS Cloud</a:t>
            </a:r>
          </a:p>
        </p:txBody>
      </p:sp>
      <p:sp>
        <p:nvSpPr>
          <p:cNvPr id="3" name="Title 2">
            <a:extLst>
              <a:ext uri="{FF2B5EF4-FFF2-40B4-BE49-F238E27FC236}">
                <a16:creationId xmlns:a16="http://schemas.microsoft.com/office/drawing/2014/main" id="{2C7860FB-8F45-4C4B-A30E-622CA2CF5DC7}"/>
              </a:ext>
            </a:extLst>
          </p:cNvPr>
          <p:cNvSpPr>
            <a:spLocks noGrp="1"/>
          </p:cNvSpPr>
          <p:nvPr>
            <p:ph type="title"/>
          </p:nvPr>
        </p:nvSpPr>
        <p:spPr/>
        <p:txBody>
          <a:bodyPr/>
          <a:lstStyle/>
          <a:p>
            <a:r>
              <a:rPr lang="en-US" dirty="0"/>
              <a:t>Pilot light prep</a:t>
            </a:r>
            <a:br>
              <a:rPr lang="en-US" dirty="0"/>
            </a:br>
            <a:r>
              <a:rPr lang="en-GB" sz="1250" dirty="0">
                <a:solidFill>
                  <a:schemeClr val="accent2"/>
                </a:solidFill>
              </a:rPr>
              <a:t>www.example.com</a:t>
            </a:r>
            <a:endParaRPr lang="en-US" sz="1250" dirty="0">
              <a:solidFill>
                <a:schemeClr val="accent2"/>
              </a:solidFill>
            </a:endParaRPr>
          </a:p>
        </p:txBody>
      </p:sp>
      <p:cxnSp>
        <p:nvCxnSpPr>
          <p:cNvPr id="7" name="Straight Connector 6">
            <a:extLst>
              <a:ext uri="{FF2B5EF4-FFF2-40B4-BE49-F238E27FC236}">
                <a16:creationId xmlns:a16="http://schemas.microsoft.com/office/drawing/2014/main" id="{B97876E5-3B0D-402B-A1FA-65984AAD918E}"/>
              </a:ext>
            </a:extLst>
          </p:cNvPr>
          <p:cNvCxnSpPr>
            <a:cxnSpLocks/>
          </p:cNvCxnSpPr>
          <p:nvPr/>
        </p:nvCxnSpPr>
        <p:spPr>
          <a:xfrm>
            <a:off x="1850571" y="798286"/>
            <a:ext cx="702129" cy="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9CD2163-B1AF-4206-B8A1-F1133622BF96}"/>
              </a:ext>
            </a:extLst>
          </p:cNvPr>
          <p:cNvCxnSpPr>
            <a:cxnSpLocks/>
          </p:cNvCxnSpPr>
          <p:nvPr/>
        </p:nvCxnSpPr>
        <p:spPr>
          <a:xfrm>
            <a:off x="2552700" y="793254"/>
            <a:ext cx="0" cy="16222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52DCCB2-F775-4DBF-8A7C-3B2CA77615DE}"/>
              </a:ext>
            </a:extLst>
          </p:cNvPr>
          <p:cNvCxnSpPr>
            <a:cxnSpLocks/>
            <a:stCxn id="45" idx="4"/>
            <a:endCxn id="136" idx="2"/>
          </p:cNvCxnSpPr>
          <p:nvPr/>
        </p:nvCxnSpPr>
        <p:spPr>
          <a:xfrm>
            <a:off x="2895690" y="4080303"/>
            <a:ext cx="2434187" cy="0"/>
          </a:xfrm>
          <a:prstGeom prst="straightConnector1">
            <a:avLst/>
          </a:prstGeom>
          <a:ln>
            <a:solidFill>
              <a:schemeClr val="tx1"/>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75" name="TextBox 74">
            <a:extLst>
              <a:ext uri="{FF2B5EF4-FFF2-40B4-BE49-F238E27FC236}">
                <a16:creationId xmlns:a16="http://schemas.microsoft.com/office/drawing/2014/main" id="{1DEC002E-EF48-4ABF-A337-6383C99F6FC9}"/>
              </a:ext>
            </a:extLst>
          </p:cNvPr>
          <p:cNvSpPr txBox="1"/>
          <p:nvPr/>
        </p:nvSpPr>
        <p:spPr>
          <a:xfrm>
            <a:off x="3531045" y="3643194"/>
            <a:ext cx="954201" cy="323165"/>
          </a:xfrm>
          <a:prstGeom prst="rect">
            <a:avLst/>
          </a:prstGeom>
          <a:noFill/>
        </p:spPr>
        <p:txBody>
          <a:bodyPr wrap="square" rtlCol="0">
            <a:spAutoFit/>
          </a:bodyPr>
          <a:lstStyle/>
          <a:p>
            <a:pPr algn="ctr"/>
            <a:r>
              <a:rPr lang="en-GB" sz="750" dirty="0">
                <a:ea typeface="Verdana" pitchFamily="34" charset="0"/>
                <a:cs typeface="Verdana" pitchFamily="34" charset="0"/>
              </a:rPr>
              <a:t>Data </a:t>
            </a:r>
            <a:r>
              <a:rPr lang="en-GB" sz="750" dirty="0">
                <a:solidFill>
                  <a:srgbClr val="FFFFFF"/>
                </a:solidFill>
                <a:ea typeface="Verdana" pitchFamily="34" charset="0"/>
                <a:cs typeface="Verdana" pitchFamily="34" charset="0"/>
              </a:rPr>
              <a:t>mirroring  replication</a:t>
            </a:r>
            <a:endParaRPr lang="en-US" sz="750" dirty="0">
              <a:solidFill>
                <a:srgbClr val="FFFFFF"/>
              </a:solidFill>
              <a:latin typeface="Amazon Ember" panose="02000000000000000000" pitchFamily="2" charset="0"/>
              <a:ea typeface="Verdana" pitchFamily="34" charset="0"/>
              <a:cs typeface="Verdana" pitchFamily="34" charset="0"/>
            </a:endParaRPr>
          </a:p>
        </p:txBody>
      </p:sp>
      <p:cxnSp>
        <p:nvCxnSpPr>
          <p:cNvPr id="34" name="Straight Arrow Connector 33">
            <a:extLst>
              <a:ext uri="{FF2B5EF4-FFF2-40B4-BE49-F238E27FC236}">
                <a16:creationId xmlns:a16="http://schemas.microsoft.com/office/drawing/2014/main" id="{0D2B5B13-1B2E-43CF-BEC4-6F9E6A035525}"/>
              </a:ext>
            </a:extLst>
          </p:cNvPr>
          <p:cNvCxnSpPr>
            <a:cxnSpLocks/>
          </p:cNvCxnSpPr>
          <p:nvPr/>
        </p:nvCxnSpPr>
        <p:spPr>
          <a:xfrm>
            <a:off x="2472329" y="2204977"/>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D85C1660-537A-443F-B573-91DD8B4F0469}"/>
              </a:ext>
            </a:extLst>
          </p:cNvPr>
          <p:cNvGrpSpPr/>
          <p:nvPr/>
        </p:nvGrpSpPr>
        <p:grpSpPr>
          <a:xfrm>
            <a:off x="2334088" y="1650555"/>
            <a:ext cx="276483" cy="500856"/>
            <a:chOff x="1338479" y="1250065"/>
            <a:chExt cx="355724" cy="644410"/>
          </a:xfrm>
          <a:solidFill>
            <a:srgbClr val="282828"/>
          </a:solidFill>
        </p:grpSpPr>
        <p:sp>
          <p:nvSpPr>
            <p:cNvPr id="36" name="Rectangle 35">
              <a:extLst>
                <a:ext uri="{FF2B5EF4-FFF2-40B4-BE49-F238E27FC236}">
                  <a16:creationId xmlns:a16="http://schemas.microsoft.com/office/drawing/2014/main" id="{807320A7-2DB5-4CC4-9D45-D18C5EE29109}"/>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37" name="Straight Connector 36">
              <a:extLst>
                <a:ext uri="{FF2B5EF4-FFF2-40B4-BE49-F238E27FC236}">
                  <a16:creationId xmlns:a16="http://schemas.microsoft.com/office/drawing/2014/main" id="{C6F109DD-0E6A-4A86-869E-C816D98EAF78}"/>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38" name="Group 37">
              <a:extLst>
                <a:ext uri="{FF2B5EF4-FFF2-40B4-BE49-F238E27FC236}">
                  <a16:creationId xmlns:a16="http://schemas.microsoft.com/office/drawing/2014/main" id="{820748C4-498D-4C4F-81EF-AFBC05E7C444}"/>
                </a:ext>
              </a:extLst>
            </p:cNvPr>
            <p:cNvGrpSpPr/>
            <p:nvPr/>
          </p:nvGrpSpPr>
          <p:grpSpPr>
            <a:xfrm>
              <a:off x="1365987" y="1834035"/>
              <a:ext cx="62416" cy="16710"/>
              <a:chOff x="4469567" y="3339387"/>
              <a:chExt cx="130678" cy="27432"/>
            </a:xfrm>
            <a:grpFill/>
          </p:grpSpPr>
          <p:sp>
            <p:nvSpPr>
              <p:cNvPr id="93" name="Oval 92">
                <a:extLst>
                  <a:ext uri="{FF2B5EF4-FFF2-40B4-BE49-F238E27FC236}">
                    <a16:creationId xmlns:a16="http://schemas.microsoft.com/office/drawing/2014/main" id="{01E4B6B9-E1DB-4D3E-B01E-EF9A100F6830}"/>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4" name="Oval 93">
                <a:extLst>
                  <a:ext uri="{FF2B5EF4-FFF2-40B4-BE49-F238E27FC236}">
                    <a16:creationId xmlns:a16="http://schemas.microsoft.com/office/drawing/2014/main" id="{2838720F-431A-439E-8D3B-5456ECD2E9D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5" name="Oval 94">
                <a:extLst>
                  <a:ext uri="{FF2B5EF4-FFF2-40B4-BE49-F238E27FC236}">
                    <a16:creationId xmlns:a16="http://schemas.microsoft.com/office/drawing/2014/main" id="{2E0CA21B-7A4C-4889-875B-D50133AC764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39" name="Rectangle 38">
              <a:extLst>
                <a:ext uri="{FF2B5EF4-FFF2-40B4-BE49-F238E27FC236}">
                  <a16:creationId xmlns:a16="http://schemas.microsoft.com/office/drawing/2014/main" id="{1D6B8DFA-B215-499D-9EC1-5634C5C6E67A}"/>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47" name="Straight Connector 46">
              <a:extLst>
                <a:ext uri="{FF2B5EF4-FFF2-40B4-BE49-F238E27FC236}">
                  <a16:creationId xmlns:a16="http://schemas.microsoft.com/office/drawing/2014/main" id="{B502E059-FB7A-4A35-A098-D4DDE9C22A0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48" name="Group 47">
              <a:extLst>
                <a:ext uri="{FF2B5EF4-FFF2-40B4-BE49-F238E27FC236}">
                  <a16:creationId xmlns:a16="http://schemas.microsoft.com/office/drawing/2014/main" id="{4F948298-FC9C-4F56-842C-3F593E34B4A8}"/>
                </a:ext>
              </a:extLst>
            </p:cNvPr>
            <p:cNvGrpSpPr/>
            <p:nvPr/>
          </p:nvGrpSpPr>
          <p:grpSpPr>
            <a:xfrm>
              <a:off x="1365987" y="1725986"/>
              <a:ext cx="62416" cy="16710"/>
              <a:chOff x="4469567" y="3339387"/>
              <a:chExt cx="130678" cy="27432"/>
            </a:xfrm>
            <a:grpFill/>
          </p:grpSpPr>
          <p:sp>
            <p:nvSpPr>
              <p:cNvPr id="90" name="Oval 89">
                <a:extLst>
                  <a:ext uri="{FF2B5EF4-FFF2-40B4-BE49-F238E27FC236}">
                    <a16:creationId xmlns:a16="http://schemas.microsoft.com/office/drawing/2014/main" id="{326E17B1-86C8-4CE0-A4FA-B865946CDC4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1" name="Oval 90">
                <a:extLst>
                  <a:ext uri="{FF2B5EF4-FFF2-40B4-BE49-F238E27FC236}">
                    <a16:creationId xmlns:a16="http://schemas.microsoft.com/office/drawing/2014/main" id="{AAA419C3-5486-4080-9272-D8E7E06CFDA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2" name="Oval 91">
                <a:extLst>
                  <a:ext uri="{FF2B5EF4-FFF2-40B4-BE49-F238E27FC236}">
                    <a16:creationId xmlns:a16="http://schemas.microsoft.com/office/drawing/2014/main" id="{DDA2ABF9-FE1D-48E9-9C72-620E2F04780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53" name="Rectangle 52">
              <a:extLst>
                <a:ext uri="{FF2B5EF4-FFF2-40B4-BE49-F238E27FC236}">
                  <a16:creationId xmlns:a16="http://schemas.microsoft.com/office/drawing/2014/main" id="{BA93AAF9-5FE9-4D2F-BB3D-BADF44C63199}"/>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54" name="Straight Connector 53">
              <a:extLst>
                <a:ext uri="{FF2B5EF4-FFF2-40B4-BE49-F238E27FC236}">
                  <a16:creationId xmlns:a16="http://schemas.microsoft.com/office/drawing/2014/main" id="{B83D94B9-85C3-4746-9602-67FFAB41876C}"/>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55" name="Group 54">
              <a:extLst>
                <a:ext uri="{FF2B5EF4-FFF2-40B4-BE49-F238E27FC236}">
                  <a16:creationId xmlns:a16="http://schemas.microsoft.com/office/drawing/2014/main" id="{15D1938B-A79D-4D93-BD11-33C81DB4B441}"/>
                </a:ext>
              </a:extLst>
            </p:cNvPr>
            <p:cNvGrpSpPr/>
            <p:nvPr/>
          </p:nvGrpSpPr>
          <p:grpSpPr>
            <a:xfrm>
              <a:off x="1365987" y="1617938"/>
              <a:ext cx="62416" cy="16710"/>
              <a:chOff x="4469567" y="3339387"/>
              <a:chExt cx="130678" cy="27432"/>
            </a:xfrm>
            <a:grpFill/>
          </p:grpSpPr>
          <p:sp>
            <p:nvSpPr>
              <p:cNvPr id="87" name="Oval 86">
                <a:extLst>
                  <a:ext uri="{FF2B5EF4-FFF2-40B4-BE49-F238E27FC236}">
                    <a16:creationId xmlns:a16="http://schemas.microsoft.com/office/drawing/2014/main" id="{42E9F1A9-441E-49BF-957D-DAAD70937E6B}"/>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8" name="Oval 87">
                <a:extLst>
                  <a:ext uri="{FF2B5EF4-FFF2-40B4-BE49-F238E27FC236}">
                    <a16:creationId xmlns:a16="http://schemas.microsoft.com/office/drawing/2014/main" id="{13F82626-24ED-4EBE-98AA-BEB5ABE01E0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9" name="Oval 88">
                <a:extLst>
                  <a:ext uri="{FF2B5EF4-FFF2-40B4-BE49-F238E27FC236}">
                    <a16:creationId xmlns:a16="http://schemas.microsoft.com/office/drawing/2014/main" id="{8827FEAE-01D5-4A71-8770-3132509AF56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62" name="Rectangle 61">
              <a:extLst>
                <a:ext uri="{FF2B5EF4-FFF2-40B4-BE49-F238E27FC236}">
                  <a16:creationId xmlns:a16="http://schemas.microsoft.com/office/drawing/2014/main" id="{222BCC1F-D548-4120-B953-E3C60900B158}"/>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68" name="Straight Connector 67">
              <a:extLst>
                <a:ext uri="{FF2B5EF4-FFF2-40B4-BE49-F238E27FC236}">
                  <a16:creationId xmlns:a16="http://schemas.microsoft.com/office/drawing/2014/main" id="{8B281411-DBEB-4419-B3F5-19658021C5D8}"/>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69" name="Group 68">
              <a:extLst>
                <a:ext uri="{FF2B5EF4-FFF2-40B4-BE49-F238E27FC236}">
                  <a16:creationId xmlns:a16="http://schemas.microsoft.com/office/drawing/2014/main" id="{5B931213-575E-47AA-A0EC-F74F4DAC1E64}"/>
                </a:ext>
              </a:extLst>
            </p:cNvPr>
            <p:cNvGrpSpPr/>
            <p:nvPr/>
          </p:nvGrpSpPr>
          <p:grpSpPr>
            <a:xfrm>
              <a:off x="1365987" y="1509890"/>
              <a:ext cx="62416" cy="16710"/>
              <a:chOff x="4469567" y="3339387"/>
              <a:chExt cx="130678" cy="27432"/>
            </a:xfrm>
            <a:grpFill/>
          </p:grpSpPr>
          <p:sp>
            <p:nvSpPr>
              <p:cNvPr id="84" name="Oval 83">
                <a:extLst>
                  <a:ext uri="{FF2B5EF4-FFF2-40B4-BE49-F238E27FC236}">
                    <a16:creationId xmlns:a16="http://schemas.microsoft.com/office/drawing/2014/main" id="{BB38D956-379D-4AAD-933E-C6DBFE5A4B5C}"/>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5" name="Oval 84">
                <a:extLst>
                  <a:ext uri="{FF2B5EF4-FFF2-40B4-BE49-F238E27FC236}">
                    <a16:creationId xmlns:a16="http://schemas.microsoft.com/office/drawing/2014/main" id="{ECB18950-5CCE-481B-BBA8-94F353B29F3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6" name="Oval 85">
                <a:extLst>
                  <a:ext uri="{FF2B5EF4-FFF2-40B4-BE49-F238E27FC236}">
                    <a16:creationId xmlns:a16="http://schemas.microsoft.com/office/drawing/2014/main" id="{5239D0F7-E94E-4864-A93B-C5DD54C8C25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0" name="Rectangle 69">
              <a:extLst>
                <a:ext uri="{FF2B5EF4-FFF2-40B4-BE49-F238E27FC236}">
                  <a16:creationId xmlns:a16="http://schemas.microsoft.com/office/drawing/2014/main" id="{005D0E86-AF4F-43C5-A06B-CE0C2BF78981}"/>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1" name="Straight Connector 70">
              <a:extLst>
                <a:ext uri="{FF2B5EF4-FFF2-40B4-BE49-F238E27FC236}">
                  <a16:creationId xmlns:a16="http://schemas.microsoft.com/office/drawing/2014/main" id="{F8C3C69E-E65B-41A8-B4F1-FC3B603E644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73" name="Group 72">
              <a:extLst>
                <a:ext uri="{FF2B5EF4-FFF2-40B4-BE49-F238E27FC236}">
                  <a16:creationId xmlns:a16="http://schemas.microsoft.com/office/drawing/2014/main" id="{04BCA7FA-BA4C-4188-AAC6-E81A67FA855F}"/>
                </a:ext>
              </a:extLst>
            </p:cNvPr>
            <p:cNvGrpSpPr/>
            <p:nvPr/>
          </p:nvGrpSpPr>
          <p:grpSpPr>
            <a:xfrm>
              <a:off x="1365987" y="1401841"/>
              <a:ext cx="62416" cy="16710"/>
              <a:chOff x="4469567" y="3339387"/>
              <a:chExt cx="130678" cy="27432"/>
            </a:xfrm>
            <a:grpFill/>
          </p:grpSpPr>
          <p:sp>
            <p:nvSpPr>
              <p:cNvPr id="81" name="Oval 80">
                <a:extLst>
                  <a:ext uri="{FF2B5EF4-FFF2-40B4-BE49-F238E27FC236}">
                    <a16:creationId xmlns:a16="http://schemas.microsoft.com/office/drawing/2014/main" id="{8A242E2C-F547-40D7-89EB-E12037AC695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2" name="Oval 81">
                <a:extLst>
                  <a:ext uri="{FF2B5EF4-FFF2-40B4-BE49-F238E27FC236}">
                    <a16:creationId xmlns:a16="http://schemas.microsoft.com/office/drawing/2014/main" id="{59EFD703-F4CF-426F-96C0-4B7404A6DAA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3" name="Oval 82">
                <a:extLst>
                  <a:ext uri="{FF2B5EF4-FFF2-40B4-BE49-F238E27FC236}">
                    <a16:creationId xmlns:a16="http://schemas.microsoft.com/office/drawing/2014/main" id="{C1D0EC53-7943-4A0E-8674-A80ACD7FBBC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4" name="Rectangle 73">
              <a:extLst>
                <a:ext uri="{FF2B5EF4-FFF2-40B4-BE49-F238E27FC236}">
                  <a16:creationId xmlns:a16="http://schemas.microsoft.com/office/drawing/2014/main" id="{BEA21C1B-C45C-4AF4-8348-C931D050836E}"/>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6" name="Straight Connector 75">
              <a:extLst>
                <a:ext uri="{FF2B5EF4-FFF2-40B4-BE49-F238E27FC236}">
                  <a16:creationId xmlns:a16="http://schemas.microsoft.com/office/drawing/2014/main" id="{9EDCBDBB-AECE-42AF-93EC-CFC918A5F2C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77" name="Group 76">
              <a:extLst>
                <a:ext uri="{FF2B5EF4-FFF2-40B4-BE49-F238E27FC236}">
                  <a16:creationId xmlns:a16="http://schemas.microsoft.com/office/drawing/2014/main" id="{0EE8EBDB-23CF-4493-B0DF-8E17E1431691}"/>
                </a:ext>
              </a:extLst>
            </p:cNvPr>
            <p:cNvGrpSpPr/>
            <p:nvPr/>
          </p:nvGrpSpPr>
          <p:grpSpPr>
            <a:xfrm>
              <a:off x="1365987" y="1293794"/>
              <a:ext cx="62416" cy="16710"/>
              <a:chOff x="4469567" y="3339387"/>
              <a:chExt cx="130678" cy="27432"/>
            </a:xfrm>
            <a:grpFill/>
          </p:grpSpPr>
          <p:sp>
            <p:nvSpPr>
              <p:cNvPr id="78" name="Oval 77">
                <a:extLst>
                  <a:ext uri="{FF2B5EF4-FFF2-40B4-BE49-F238E27FC236}">
                    <a16:creationId xmlns:a16="http://schemas.microsoft.com/office/drawing/2014/main" id="{5A4F0AD4-495F-4A2D-BC52-A22FF0F8454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79" name="Oval 78">
                <a:extLst>
                  <a:ext uri="{FF2B5EF4-FFF2-40B4-BE49-F238E27FC236}">
                    <a16:creationId xmlns:a16="http://schemas.microsoft.com/office/drawing/2014/main" id="{9F3E37EF-7E46-496D-8809-38149E526F7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0" name="Oval 79">
                <a:extLst>
                  <a:ext uri="{FF2B5EF4-FFF2-40B4-BE49-F238E27FC236}">
                    <a16:creationId xmlns:a16="http://schemas.microsoft.com/office/drawing/2014/main" id="{03E60541-6D0E-46CF-81B4-62C6863EF20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96" name="Group 95">
            <a:extLst>
              <a:ext uri="{FF2B5EF4-FFF2-40B4-BE49-F238E27FC236}">
                <a16:creationId xmlns:a16="http://schemas.microsoft.com/office/drawing/2014/main" id="{4D2B83CD-4539-4C92-AFFF-7ACCBCB12BC8}"/>
              </a:ext>
            </a:extLst>
          </p:cNvPr>
          <p:cNvGrpSpPr/>
          <p:nvPr/>
        </p:nvGrpSpPr>
        <p:grpSpPr>
          <a:xfrm>
            <a:off x="2334088" y="2779158"/>
            <a:ext cx="276483" cy="500856"/>
            <a:chOff x="1338479" y="1250065"/>
            <a:chExt cx="355724" cy="644410"/>
          </a:xfrm>
          <a:solidFill>
            <a:srgbClr val="282828"/>
          </a:solidFill>
        </p:grpSpPr>
        <p:sp>
          <p:nvSpPr>
            <p:cNvPr id="97" name="Rectangle 96">
              <a:extLst>
                <a:ext uri="{FF2B5EF4-FFF2-40B4-BE49-F238E27FC236}">
                  <a16:creationId xmlns:a16="http://schemas.microsoft.com/office/drawing/2014/main" id="{EA9591B3-95AA-421F-86FB-E02F085A270F}"/>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98" name="Straight Connector 97">
              <a:extLst>
                <a:ext uri="{FF2B5EF4-FFF2-40B4-BE49-F238E27FC236}">
                  <a16:creationId xmlns:a16="http://schemas.microsoft.com/office/drawing/2014/main" id="{BFF3E339-E051-4855-82A6-AF5B7B737146}"/>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99" name="Group 98">
              <a:extLst>
                <a:ext uri="{FF2B5EF4-FFF2-40B4-BE49-F238E27FC236}">
                  <a16:creationId xmlns:a16="http://schemas.microsoft.com/office/drawing/2014/main" id="{6384E216-973A-4F38-9C7B-B049F5B4E5D4}"/>
                </a:ext>
              </a:extLst>
            </p:cNvPr>
            <p:cNvGrpSpPr/>
            <p:nvPr/>
          </p:nvGrpSpPr>
          <p:grpSpPr>
            <a:xfrm>
              <a:off x="1365987" y="1834035"/>
              <a:ext cx="62416" cy="16710"/>
              <a:chOff x="4469567" y="3339387"/>
              <a:chExt cx="130678" cy="27432"/>
            </a:xfrm>
            <a:grpFill/>
          </p:grpSpPr>
          <p:sp>
            <p:nvSpPr>
              <p:cNvPr id="130" name="Oval 129">
                <a:extLst>
                  <a:ext uri="{FF2B5EF4-FFF2-40B4-BE49-F238E27FC236}">
                    <a16:creationId xmlns:a16="http://schemas.microsoft.com/office/drawing/2014/main" id="{A6EF8742-0C41-4F1B-B6BD-F745306690B9}"/>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1" name="Oval 130">
                <a:extLst>
                  <a:ext uri="{FF2B5EF4-FFF2-40B4-BE49-F238E27FC236}">
                    <a16:creationId xmlns:a16="http://schemas.microsoft.com/office/drawing/2014/main" id="{8174A17F-7A37-4F1A-A690-A6E5D5B0E61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2" name="Oval 131">
                <a:extLst>
                  <a:ext uri="{FF2B5EF4-FFF2-40B4-BE49-F238E27FC236}">
                    <a16:creationId xmlns:a16="http://schemas.microsoft.com/office/drawing/2014/main" id="{BD3276B9-4A46-4C20-90EF-8124D5C10D8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0" name="Rectangle 99">
              <a:extLst>
                <a:ext uri="{FF2B5EF4-FFF2-40B4-BE49-F238E27FC236}">
                  <a16:creationId xmlns:a16="http://schemas.microsoft.com/office/drawing/2014/main" id="{6AC77E79-1343-460D-8BED-C8930AD82657}"/>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1" name="Straight Connector 100">
              <a:extLst>
                <a:ext uri="{FF2B5EF4-FFF2-40B4-BE49-F238E27FC236}">
                  <a16:creationId xmlns:a16="http://schemas.microsoft.com/office/drawing/2014/main" id="{992267D6-473A-4857-A1BD-1DC26FD7943D}"/>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02" name="Group 101">
              <a:extLst>
                <a:ext uri="{FF2B5EF4-FFF2-40B4-BE49-F238E27FC236}">
                  <a16:creationId xmlns:a16="http://schemas.microsoft.com/office/drawing/2014/main" id="{F1E9B67C-64E4-4FAF-AFB0-4307515AA6B1}"/>
                </a:ext>
              </a:extLst>
            </p:cNvPr>
            <p:cNvGrpSpPr/>
            <p:nvPr/>
          </p:nvGrpSpPr>
          <p:grpSpPr>
            <a:xfrm>
              <a:off x="1365987" y="1725986"/>
              <a:ext cx="62416" cy="16710"/>
              <a:chOff x="4469567" y="3339387"/>
              <a:chExt cx="130678" cy="27432"/>
            </a:xfrm>
            <a:grpFill/>
          </p:grpSpPr>
          <p:sp>
            <p:nvSpPr>
              <p:cNvPr id="127" name="Oval 126">
                <a:extLst>
                  <a:ext uri="{FF2B5EF4-FFF2-40B4-BE49-F238E27FC236}">
                    <a16:creationId xmlns:a16="http://schemas.microsoft.com/office/drawing/2014/main" id="{72389EC7-1F5F-4B4F-9A64-A0DEE831596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8" name="Oval 127">
                <a:extLst>
                  <a:ext uri="{FF2B5EF4-FFF2-40B4-BE49-F238E27FC236}">
                    <a16:creationId xmlns:a16="http://schemas.microsoft.com/office/drawing/2014/main" id="{53C12C7E-315C-4EE8-AB14-04457CD6622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9" name="Oval 128">
                <a:extLst>
                  <a:ext uri="{FF2B5EF4-FFF2-40B4-BE49-F238E27FC236}">
                    <a16:creationId xmlns:a16="http://schemas.microsoft.com/office/drawing/2014/main" id="{1002EE41-542E-4E4B-9430-52F3EEEC4EFE}"/>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3" name="Rectangle 102">
              <a:extLst>
                <a:ext uri="{FF2B5EF4-FFF2-40B4-BE49-F238E27FC236}">
                  <a16:creationId xmlns:a16="http://schemas.microsoft.com/office/drawing/2014/main" id="{AC51BA08-6C59-4F19-B8C4-6AEADDE28F99}"/>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4" name="Straight Connector 103">
              <a:extLst>
                <a:ext uri="{FF2B5EF4-FFF2-40B4-BE49-F238E27FC236}">
                  <a16:creationId xmlns:a16="http://schemas.microsoft.com/office/drawing/2014/main" id="{7D128404-0AD3-4581-974B-A30118FE1817}"/>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05" name="Group 104">
              <a:extLst>
                <a:ext uri="{FF2B5EF4-FFF2-40B4-BE49-F238E27FC236}">
                  <a16:creationId xmlns:a16="http://schemas.microsoft.com/office/drawing/2014/main" id="{89BE6268-D4CC-4F58-84AA-56ACC9296195}"/>
                </a:ext>
              </a:extLst>
            </p:cNvPr>
            <p:cNvGrpSpPr/>
            <p:nvPr/>
          </p:nvGrpSpPr>
          <p:grpSpPr>
            <a:xfrm>
              <a:off x="1365987" y="1617938"/>
              <a:ext cx="62416" cy="16710"/>
              <a:chOff x="4469567" y="3339387"/>
              <a:chExt cx="130678" cy="27432"/>
            </a:xfrm>
            <a:grpFill/>
          </p:grpSpPr>
          <p:sp>
            <p:nvSpPr>
              <p:cNvPr id="124" name="Oval 123">
                <a:extLst>
                  <a:ext uri="{FF2B5EF4-FFF2-40B4-BE49-F238E27FC236}">
                    <a16:creationId xmlns:a16="http://schemas.microsoft.com/office/drawing/2014/main" id="{1526BA9E-2D89-4791-8091-D949562AD333}"/>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5" name="Oval 124">
                <a:extLst>
                  <a:ext uri="{FF2B5EF4-FFF2-40B4-BE49-F238E27FC236}">
                    <a16:creationId xmlns:a16="http://schemas.microsoft.com/office/drawing/2014/main" id="{2A267A63-1FC4-4BCB-8CE4-150B5CEDA6C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6" name="Oval 125">
                <a:extLst>
                  <a:ext uri="{FF2B5EF4-FFF2-40B4-BE49-F238E27FC236}">
                    <a16:creationId xmlns:a16="http://schemas.microsoft.com/office/drawing/2014/main" id="{1500C59A-B622-41AD-821D-6F9FBF15EC9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6" name="Rectangle 105">
              <a:extLst>
                <a:ext uri="{FF2B5EF4-FFF2-40B4-BE49-F238E27FC236}">
                  <a16:creationId xmlns:a16="http://schemas.microsoft.com/office/drawing/2014/main" id="{BAC84DB2-E327-4B70-80FB-ADC756E2C223}"/>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7" name="Straight Connector 106">
              <a:extLst>
                <a:ext uri="{FF2B5EF4-FFF2-40B4-BE49-F238E27FC236}">
                  <a16:creationId xmlns:a16="http://schemas.microsoft.com/office/drawing/2014/main" id="{799F43D9-8026-47DD-B353-1BDFED33BD87}"/>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08" name="Group 107">
              <a:extLst>
                <a:ext uri="{FF2B5EF4-FFF2-40B4-BE49-F238E27FC236}">
                  <a16:creationId xmlns:a16="http://schemas.microsoft.com/office/drawing/2014/main" id="{99F257AB-6F98-4CBA-87AB-710DE698DD2A}"/>
                </a:ext>
              </a:extLst>
            </p:cNvPr>
            <p:cNvGrpSpPr/>
            <p:nvPr/>
          </p:nvGrpSpPr>
          <p:grpSpPr>
            <a:xfrm>
              <a:off x="1365987" y="1509890"/>
              <a:ext cx="62416" cy="16710"/>
              <a:chOff x="4469567" y="3339387"/>
              <a:chExt cx="130678" cy="27432"/>
            </a:xfrm>
            <a:grpFill/>
          </p:grpSpPr>
          <p:sp>
            <p:nvSpPr>
              <p:cNvPr id="121" name="Oval 120">
                <a:extLst>
                  <a:ext uri="{FF2B5EF4-FFF2-40B4-BE49-F238E27FC236}">
                    <a16:creationId xmlns:a16="http://schemas.microsoft.com/office/drawing/2014/main" id="{FF8D38A5-F3EF-4DDC-BE6B-DD69B6618E2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2" name="Oval 121">
                <a:extLst>
                  <a:ext uri="{FF2B5EF4-FFF2-40B4-BE49-F238E27FC236}">
                    <a16:creationId xmlns:a16="http://schemas.microsoft.com/office/drawing/2014/main" id="{46CAE77D-4CCD-4284-B001-B8280F57F36B}"/>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3" name="Oval 122">
                <a:extLst>
                  <a:ext uri="{FF2B5EF4-FFF2-40B4-BE49-F238E27FC236}">
                    <a16:creationId xmlns:a16="http://schemas.microsoft.com/office/drawing/2014/main" id="{33D5D7AB-E516-4127-8423-C872A7235BD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9" name="Rectangle 108">
              <a:extLst>
                <a:ext uri="{FF2B5EF4-FFF2-40B4-BE49-F238E27FC236}">
                  <a16:creationId xmlns:a16="http://schemas.microsoft.com/office/drawing/2014/main" id="{862BAD3F-4D7C-4D2B-916E-02F263699D64}"/>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0" name="Straight Connector 109">
              <a:extLst>
                <a:ext uri="{FF2B5EF4-FFF2-40B4-BE49-F238E27FC236}">
                  <a16:creationId xmlns:a16="http://schemas.microsoft.com/office/drawing/2014/main" id="{211309EC-9C0B-4BCB-B033-C7BFCAA91DD5}"/>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11" name="Group 110">
              <a:extLst>
                <a:ext uri="{FF2B5EF4-FFF2-40B4-BE49-F238E27FC236}">
                  <a16:creationId xmlns:a16="http://schemas.microsoft.com/office/drawing/2014/main" id="{1418DBDC-E7CC-46D4-A007-FE8A53C508A7}"/>
                </a:ext>
              </a:extLst>
            </p:cNvPr>
            <p:cNvGrpSpPr/>
            <p:nvPr/>
          </p:nvGrpSpPr>
          <p:grpSpPr>
            <a:xfrm>
              <a:off x="1365987" y="1401841"/>
              <a:ext cx="62416" cy="16710"/>
              <a:chOff x="4469567" y="3339387"/>
              <a:chExt cx="130678" cy="27432"/>
            </a:xfrm>
            <a:grpFill/>
          </p:grpSpPr>
          <p:sp>
            <p:nvSpPr>
              <p:cNvPr id="118" name="Oval 117">
                <a:extLst>
                  <a:ext uri="{FF2B5EF4-FFF2-40B4-BE49-F238E27FC236}">
                    <a16:creationId xmlns:a16="http://schemas.microsoft.com/office/drawing/2014/main" id="{03408791-230A-4DC8-9BEE-278831E38E3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9" name="Oval 118">
                <a:extLst>
                  <a:ext uri="{FF2B5EF4-FFF2-40B4-BE49-F238E27FC236}">
                    <a16:creationId xmlns:a16="http://schemas.microsoft.com/office/drawing/2014/main" id="{2403A01C-55F5-41FF-923E-A753B685B45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0" name="Oval 119">
                <a:extLst>
                  <a:ext uri="{FF2B5EF4-FFF2-40B4-BE49-F238E27FC236}">
                    <a16:creationId xmlns:a16="http://schemas.microsoft.com/office/drawing/2014/main" id="{D763D23D-E210-4C4E-BC0D-41CC57CEE86A}"/>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2" name="Rectangle 111">
              <a:extLst>
                <a:ext uri="{FF2B5EF4-FFF2-40B4-BE49-F238E27FC236}">
                  <a16:creationId xmlns:a16="http://schemas.microsoft.com/office/drawing/2014/main" id="{C9B5DD3F-625D-4CEA-B466-9365C6F49D3E}"/>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3" name="Straight Connector 112">
              <a:extLst>
                <a:ext uri="{FF2B5EF4-FFF2-40B4-BE49-F238E27FC236}">
                  <a16:creationId xmlns:a16="http://schemas.microsoft.com/office/drawing/2014/main" id="{CB9F553C-FB5D-49B3-BB6A-F08FAD3F48AC}"/>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14" name="Group 113">
              <a:extLst>
                <a:ext uri="{FF2B5EF4-FFF2-40B4-BE49-F238E27FC236}">
                  <a16:creationId xmlns:a16="http://schemas.microsoft.com/office/drawing/2014/main" id="{D06073B7-416B-42D0-AB23-E572842B2D3B}"/>
                </a:ext>
              </a:extLst>
            </p:cNvPr>
            <p:cNvGrpSpPr/>
            <p:nvPr/>
          </p:nvGrpSpPr>
          <p:grpSpPr>
            <a:xfrm>
              <a:off x="1365987" y="1293794"/>
              <a:ext cx="62416" cy="16710"/>
              <a:chOff x="4469567" y="3339387"/>
              <a:chExt cx="130678" cy="27432"/>
            </a:xfrm>
            <a:grpFill/>
          </p:grpSpPr>
          <p:sp>
            <p:nvSpPr>
              <p:cNvPr id="115" name="Oval 114">
                <a:extLst>
                  <a:ext uri="{FF2B5EF4-FFF2-40B4-BE49-F238E27FC236}">
                    <a16:creationId xmlns:a16="http://schemas.microsoft.com/office/drawing/2014/main" id="{1BDE3143-A1A3-4821-B47B-0603CD4EB921}"/>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6" name="Oval 115">
                <a:extLst>
                  <a:ext uri="{FF2B5EF4-FFF2-40B4-BE49-F238E27FC236}">
                    <a16:creationId xmlns:a16="http://schemas.microsoft.com/office/drawing/2014/main" id="{15AB37C4-9994-4A1F-AD67-19E18CD12ECC}"/>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7" name="Oval 116">
                <a:extLst>
                  <a:ext uri="{FF2B5EF4-FFF2-40B4-BE49-F238E27FC236}">
                    <a16:creationId xmlns:a16="http://schemas.microsoft.com/office/drawing/2014/main" id="{301DF514-CF29-4ABB-B35A-650748EC59B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cxnSp>
        <p:nvCxnSpPr>
          <p:cNvPr id="133" name="Straight Arrow Connector 132">
            <a:extLst>
              <a:ext uri="{FF2B5EF4-FFF2-40B4-BE49-F238E27FC236}">
                <a16:creationId xmlns:a16="http://schemas.microsoft.com/office/drawing/2014/main" id="{AF6F5349-8FD9-4BC8-AD28-44A346B45C8C}"/>
              </a:ext>
            </a:extLst>
          </p:cNvPr>
          <p:cNvCxnSpPr>
            <a:cxnSpLocks/>
          </p:cNvCxnSpPr>
          <p:nvPr/>
        </p:nvCxnSpPr>
        <p:spPr>
          <a:xfrm>
            <a:off x="2472329" y="3367485"/>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34" name="TextBox 133">
            <a:extLst>
              <a:ext uri="{FF2B5EF4-FFF2-40B4-BE49-F238E27FC236}">
                <a16:creationId xmlns:a16="http://schemas.microsoft.com/office/drawing/2014/main" id="{C82F1020-30B3-4720-9E17-165EB8FF72E4}"/>
              </a:ext>
            </a:extLst>
          </p:cNvPr>
          <p:cNvSpPr txBox="1">
            <a:spLocks noChangeArrowheads="1"/>
          </p:cNvSpPr>
          <p:nvPr/>
        </p:nvSpPr>
        <p:spPr bwMode="auto">
          <a:xfrm>
            <a:off x="2694659" y="1758351"/>
            <a:ext cx="793450" cy="438582"/>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Reverse proxy/ web server</a:t>
            </a:r>
            <a:endParaRPr lang="en-US" sz="750" dirty="0">
              <a:solidFill>
                <a:srgbClr val="FFFFFF"/>
              </a:solidFill>
              <a:latin typeface="Amazon Ember" panose="02000000000000000000" pitchFamily="2" charset="0"/>
              <a:ea typeface="Verdana" pitchFamily="34" charset="0"/>
            </a:endParaRPr>
          </a:p>
        </p:txBody>
      </p:sp>
      <p:sp>
        <p:nvSpPr>
          <p:cNvPr id="135" name="TextBox 134">
            <a:extLst>
              <a:ext uri="{FF2B5EF4-FFF2-40B4-BE49-F238E27FC236}">
                <a16:creationId xmlns:a16="http://schemas.microsoft.com/office/drawing/2014/main" id="{D43DB98C-2E1E-4E25-B29B-B73F6B1CE747}"/>
              </a:ext>
            </a:extLst>
          </p:cNvPr>
          <p:cNvSpPr txBox="1">
            <a:spLocks noChangeArrowheads="1"/>
          </p:cNvSpPr>
          <p:nvPr/>
        </p:nvSpPr>
        <p:spPr bwMode="auto">
          <a:xfrm>
            <a:off x="2694659" y="2883485"/>
            <a:ext cx="6668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Application server</a:t>
            </a:r>
          </a:p>
        </p:txBody>
      </p:sp>
      <p:sp>
        <p:nvSpPr>
          <p:cNvPr id="136" name="Can 39">
            <a:extLst>
              <a:ext uri="{FF2B5EF4-FFF2-40B4-BE49-F238E27FC236}">
                <a16:creationId xmlns:a16="http://schemas.microsoft.com/office/drawing/2014/main" id="{7E20D8FF-97FF-4871-9D7F-CEAD853D9D1B}"/>
              </a:ext>
            </a:extLst>
          </p:cNvPr>
          <p:cNvSpPr/>
          <p:nvPr/>
        </p:nvSpPr>
        <p:spPr>
          <a:xfrm>
            <a:off x="5329877" y="3780221"/>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Secondary</a:t>
            </a:r>
            <a:endParaRPr lang="en-US" sz="2118" b="1" dirty="0">
              <a:solidFill>
                <a:srgbClr val="FFFFFF"/>
              </a:solidFill>
            </a:endParaRPr>
          </a:p>
        </p:txBody>
      </p:sp>
      <p:sp>
        <p:nvSpPr>
          <p:cNvPr id="137" name="TextBox 38">
            <a:extLst>
              <a:ext uri="{FF2B5EF4-FFF2-40B4-BE49-F238E27FC236}">
                <a16:creationId xmlns:a16="http://schemas.microsoft.com/office/drawing/2014/main" id="{F8786B63-FBB5-47F0-AA8F-93EF1FB2167B}"/>
              </a:ext>
            </a:extLst>
          </p:cNvPr>
          <p:cNvSpPr txBox="1">
            <a:spLocks noChangeArrowheads="1"/>
          </p:cNvSpPr>
          <p:nvPr/>
        </p:nvSpPr>
        <p:spPr bwMode="auto">
          <a:xfrm>
            <a:off x="5601645" y="4404815"/>
            <a:ext cx="627597"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sp>
        <p:nvSpPr>
          <p:cNvPr id="138" name="TextBox 137"/>
          <p:cNvSpPr txBox="1"/>
          <p:nvPr/>
        </p:nvSpPr>
        <p:spPr>
          <a:xfrm>
            <a:off x="4587928" y="1768520"/>
            <a:ext cx="2158584" cy="430887"/>
          </a:xfrm>
          <a:prstGeom prst="rect">
            <a:avLst/>
          </a:prstGeom>
          <a:noFill/>
        </p:spPr>
        <p:txBody>
          <a:bodyPr wrap="square" rtlCol="0">
            <a:spAutoFit/>
          </a:bodyPr>
          <a:lstStyle>
            <a:defPPr>
              <a:defRPr lang="en-US"/>
            </a:defPPr>
            <a:lvl1pPr>
              <a:defRPr sz="1100"/>
            </a:lvl1pPr>
          </a:lstStyle>
          <a:p>
            <a:r>
              <a:rPr lang="en-GB" dirty="0">
                <a:solidFill>
                  <a:srgbClr val="FFC000"/>
                </a:solidFill>
              </a:rPr>
              <a:t>Define DR environment using Infrastructure as code</a:t>
            </a:r>
          </a:p>
        </p:txBody>
      </p:sp>
    </p:spTree>
    <p:extLst>
      <p:ext uri="{BB962C8B-B14F-4D97-AF65-F5344CB8AC3E}">
        <p14:creationId xmlns:p14="http://schemas.microsoft.com/office/powerpoint/2010/main" val="26081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299650" y="3861677"/>
            <a:ext cx="1115397" cy="400110"/>
          </a:xfrm>
          <a:prstGeom prst="rect">
            <a:avLst/>
          </a:prstGeom>
          <a:noFill/>
        </p:spPr>
        <p:txBody>
          <a:bodyPr wrap="square" rtlCol="0">
            <a:spAutoFit/>
          </a:bodyPr>
          <a:lstStyle/>
          <a:p>
            <a:r>
              <a:rPr lang="en-GB" sz="1000" dirty="0"/>
              <a:t>Pilot light system</a:t>
            </a:r>
          </a:p>
        </p:txBody>
      </p:sp>
      <p:sp>
        <p:nvSpPr>
          <p:cNvPr id="43" name="TextBox 37">
            <a:extLst>
              <a:ext uri="{FF2B5EF4-FFF2-40B4-BE49-F238E27FC236}">
                <a16:creationId xmlns:a16="http://schemas.microsoft.com/office/drawing/2014/main" id="{1BF7D875-5BD3-4762-A2CC-8880B5BFEC0B}"/>
              </a:ext>
            </a:extLst>
          </p:cNvPr>
          <p:cNvSpPr txBox="1">
            <a:spLocks noChangeArrowheads="1"/>
          </p:cNvSpPr>
          <p:nvPr/>
        </p:nvSpPr>
        <p:spPr bwMode="auto">
          <a:xfrm>
            <a:off x="1703866" y="1028449"/>
            <a:ext cx="1555750" cy="198196"/>
          </a:xfrm>
          <a:prstGeom prst="rect">
            <a:avLst/>
          </a:prstGeom>
          <a:noFill/>
          <a:ln w="9525">
            <a:noFill/>
            <a:miter lim="800000"/>
            <a:headEnd/>
            <a:tailEnd/>
          </a:ln>
        </p:spPr>
        <p:txBody>
          <a:bodyPr>
            <a:spAutoFit/>
          </a:bodyPr>
          <a:lstStyle/>
          <a:p>
            <a:r>
              <a:rPr lang="en-US" sz="688" dirty="0">
                <a:solidFill>
                  <a:srgbClr val="8FA7C4"/>
                </a:solidFill>
                <a:latin typeface="Arial"/>
                <a:ea typeface="Verdana" pitchFamily="34" charset="0"/>
                <a:cs typeface="Arial"/>
              </a:rPr>
              <a:t>Corporate data center</a:t>
            </a:r>
          </a:p>
        </p:txBody>
      </p:sp>
      <p:sp>
        <p:nvSpPr>
          <p:cNvPr id="45" name="Can 39">
            <a:extLst>
              <a:ext uri="{FF2B5EF4-FFF2-40B4-BE49-F238E27FC236}">
                <a16:creationId xmlns:a16="http://schemas.microsoft.com/office/drawing/2014/main" id="{7E20D8FF-97FF-4871-9D7F-CEAD853D9D1B}"/>
              </a:ext>
            </a:extLst>
          </p:cNvPr>
          <p:cNvSpPr/>
          <p:nvPr/>
        </p:nvSpPr>
        <p:spPr>
          <a:xfrm>
            <a:off x="1941226" y="3780221"/>
            <a:ext cx="954464"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sp>
        <p:nvSpPr>
          <p:cNvPr id="46" name="TextBox 38">
            <a:extLst>
              <a:ext uri="{FF2B5EF4-FFF2-40B4-BE49-F238E27FC236}">
                <a16:creationId xmlns:a16="http://schemas.microsoft.com/office/drawing/2014/main" id="{F8786B63-FBB5-47F0-AA8F-93EF1FB2167B}"/>
              </a:ext>
            </a:extLst>
          </p:cNvPr>
          <p:cNvSpPr txBox="1">
            <a:spLocks noChangeArrowheads="1"/>
          </p:cNvSpPr>
          <p:nvPr/>
        </p:nvSpPr>
        <p:spPr bwMode="auto">
          <a:xfrm>
            <a:off x="2160573" y="4404815"/>
            <a:ext cx="627597"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sp>
        <p:nvSpPr>
          <p:cNvPr id="49" name="Rounded Rectangle 81">
            <a:extLst>
              <a:ext uri="{FF2B5EF4-FFF2-40B4-BE49-F238E27FC236}">
                <a16:creationId xmlns:a16="http://schemas.microsoft.com/office/drawing/2014/main" id="{9459DE7E-3533-4FF6-B6C3-4BEB7A7C98A3}"/>
              </a:ext>
            </a:extLst>
          </p:cNvPr>
          <p:cNvSpPr/>
          <p:nvPr/>
        </p:nvSpPr>
        <p:spPr>
          <a:xfrm>
            <a:off x="1456550" y="997478"/>
            <a:ext cx="2143833" cy="3793796"/>
          </a:xfrm>
          <a:prstGeom prst="roundRect">
            <a:avLst>
              <a:gd name="adj" fmla="val 0"/>
            </a:avLst>
          </a:prstGeom>
          <a:noFill/>
          <a:ln w="6350">
            <a:solidFill>
              <a:srgbClr val="8FA7C4"/>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18" dirty="0">
              <a:solidFill>
                <a:schemeClr val="tx1"/>
              </a:solidFill>
              <a:latin typeface="Helvetica Neue"/>
              <a:cs typeface="Helvetica Neue"/>
            </a:endParaRPr>
          </a:p>
        </p:txBody>
      </p:sp>
      <p:pic>
        <p:nvPicPr>
          <p:cNvPr id="50" name="Graphic 49">
            <a:extLst>
              <a:ext uri="{FF2B5EF4-FFF2-40B4-BE49-F238E27FC236}">
                <a16:creationId xmlns:a16="http://schemas.microsoft.com/office/drawing/2014/main" id="{E030B13A-9C1A-453A-8B90-5E8ECBCEF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6549" y="997478"/>
            <a:ext cx="206375" cy="206375"/>
          </a:xfrm>
          <a:prstGeom prst="rect">
            <a:avLst/>
          </a:prstGeom>
        </p:spPr>
      </p:pic>
      <p:pic>
        <p:nvPicPr>
          <p:cNvPr id="63" name="Graphic 62">
            <a:extLst>
              <a:ext uri="{FF2B5EF4-FFF2-40B4-BE49-F238E27FC236}">
                <a16:creationId xmlns:a16="http://schemas.microsoft.com/office/drawing/2014/main" id="{2454159A-F8D3-4F9D-B0A8-7ACCE273B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2443" y="997478"/>
            <a:ext cx="155485" cy="170341"/>
          </a:xfrm>
          <a:prstGeom prst="rect">
            <a:avLst/>
          </a:prstGeom>
        </p:spPr>
      </p:pic>
      <p:sp>
        <p:nvSpPr>
          <p:cNvPr id="64" name="Rectangle 63">
            <a:extLst>
              <a:ext uri="{FF2B5EF4-FFF2-40B4-BE49-F238E27FC236}">
                <a16:creationId xmlns:a16="http://schemas.microsoft.com/office/drawing/2014/main" id="{F417EFCD-3B18-4BAB-B8CD-E429293CFB2A}"/>
              </a:ext>
            </a:extLst>
          </p:cNvPr>
          <p:cNvSpPr/>
          <p:nvPr/>
        </p:nvSpPr>
        <p:spPr>
          <a:xfrm>
            <a:off x="4415907" y="997478"/>
            <a:ext cx="2999140" cy="3793796"/>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688" dirty="0">
                <a:solidFill>
                  <a:srgbClr val="FAFAFA"/>
                </a:solidFill>
              </a:rPr>
              <a:t>AWS Cloud</a:t>
            </a:r>
          </a:p>
        </p:txBody>
      </p:sp>
      <p:sp>
        <p:nvSpPr>
          <p:cNvPr id="3" name="Title 2">
            <a:extLst>
              <a:ext uri="{FF2B5EF4-FFF2-40B4-BE49-F238E27FC236}">
                <a16:creationId xmlns:a16="http://schemas.microsoft.com/office/drawing/2014/main" id="{2C7860FB-8F45-4C4B-A30E-622CA2CF5DC7}"/>
              </a:ext>
            </a:extLst>
          </p:cNvPr>
          <p:cNvSpPr>
            <a:spLocks noGrp="1"/>
          </p:cNvSpPr>
          <p:nvPr>
            <p:ph type="title"/>
          </p:nvPr>
        </p:nvSpPr>
        <p:spPr/>
        <p:txBody>
          <a:bodyPr/>
          <a:lstStyle/>
          <a:p>
            <a:r>
              <a:rPr lang="en-US" dirty="0"/>
              <a:t>Pilot light prep</a:t>
            </a:r>
            <a:br>
              <a:rPr lang="en-US" dirty="0"/>
            </a:br>
            <a:r>
              <a:rPr lang="en-GB" sz="1250" dirty="0">
                <a:solidFill>
                  <a:schemeClr val="accent2"/>
                </a:solidFill>
              </a:rPr>
              <a:t>www.example.com</a:t>
            </a:r>
            <a:endParaRPr lang="en-US" sz="1250" dirty="0">
              <a:solidFill>
                <a:schemeClr val="accent2"/>
              </a:solidFill>
            </a:endParaRPr>
          </a:p>
        </p:txBody>
      </p:sp>
      <p:grpSp>
        <p:nvGrpSpPr>
          <p:cNvPr id="5" name="Group 4"/>
          <p:cNvGrpSpPr/>
          <p:nvPr/>
        </p:nvGrpSpPr>
        <p:grpSpPr>
          <a:xfrm>
            <a:off x="1850571" y="793254"/>
            <a:ext cx="702129" cy="162223"/>
            <a:chOff x="1850571" y="793254"/>
            <a:chExt cx="702129" cy="162223"/>
          </a:xfrm>
        </p:grpSpPr>
        <p:cxnSp>
          <p:nvCxnSpPr>
            <p:cNvPr id="7" name="Straight Connector 6">
              <a:extLst>
                <a:ext uri="{FF2B5EF4-FFF2-40B4-BE49-F238E27FC236}">
                  <a16:creationId xmlns:a16="http://schemas.microsoft.com/office/drawing/2014/main" id="{B97876E5-3B0D-402B-A1FA-65984AAD918E}"/>
                </a:ext>
              </a:extLst>
            </p:cNvPr>
            <p:cNvCxnSpPr>
              <a:cxnSpLocks/>
            </p:cNvCxnSpPr>
            <p:nvPr/>
          </p:nvCxnSpPr>
          <p:spPr>
            <a:xfrm>
              <a:off x="1850571" y="798286"/>
              <a:ext cx="702129" cy="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9CD2163-B1AF-4206-B8A1-F1133622BF96}"/>
                </a:ext>
              </a:extLst>
            </p:cNvPr>
            <p:cNvCxnSpPr>
              <a:cxnSpLocks/>
            </p:cNvCxnSpPr>
            <p:nvPr/>
          </p:nvCxnSpPr>
          <p:spPr>
            <a:xfrm>
              <a:off x="2552700" y="793254"/>
              <a:ext cx="0" cy="16222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72" name="Straight Arrow Connector 71">
            <a:extLst>
              <a:ext uri="{FF2B5EF4-FFF2-40B4-BE49-F238E27FC236}">
                <a16:creationId xmlns:a16="http://schemas.microsoft.com/office/drawing/2014/main" id="{952DCCB2-F775-4DBF-8A7C-3B2CA77615DE}"/>
              </a:ext>
            </a:extLst>
          </p:cNvPr>
          <p:cNvCxnSpPr>
            <a:cxnSpLocks/>
            <a:stCxn id="45" idx="4"/>
            <a:endCxn id="136" idx="2"/>
          </p:cNvCxnSpPr>
          <p:nvPr/>
        </p:nvCxnSpPr>
        <p:spPr>
          <a:xfrm>
            <a:off x="2895690" y="4080303"/>
            <a:ext cx="2434187" cy="0"/>
          </a:xfrm>
          <a:prstGeom prst="straightConnector1">
            <a:avLst/>
          </a:prstGeom>
          <a:ln>
            <a:solidFill>
              <a:schemeClr val="tx1"/>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75" name="TextBox 74">
            <a:extLst>
              <a:ext uri="{FF2B5EF4-FFF2-40B4-BE49-F238E27FC236}">
                <a16:creationId xmlns:a16="http://schemas.microsoft.com/office/drawing/2014/main" id="{1DEC002E-EF48-4ABF-A337-6383C99F6FC9}"/>
              </a:ext>
            </a:extLst>
          </p:cNvPr>
          <p:cNvSpPr txBox="1"/>
          <p:nvPr/>
        </p:nvSpPr>
        <p:spPr>
          <a:xfrm>
            <a:off x="3531045" y="3643194"/>
            <a:ext cx="954201" cy="323165"/>
          </a:xfrm>
          <a:prstGeom prst="rect">
            <a:avLst/>
          </a:prstGeom>
          <a:noFill/>
        </p:spPr>
        <p:txBody>
          <a:bodyPr wrap="square" rtlCol="0">
            <a:spAutoFit/>
          </a:bodyPr>
          <a:lstStyle/>
          <a:p>
            <a:pPr algn="ctr"/>
            <a:r>
              <a:rPr lang="en-GB" sz="750" dirty="0">
                <a:ea typeface="Verdana" pitchFamily="34" charset="0"/>
                <a:cs typeface="Verdana" pitchFamily="34" charset="0"/>
              </a:rPr>
              <a:t>Data </a:t>
            </a:r>
            <a:r>
              <a:rPr lang="en-GB" sz="750" dirty="0">
                <a:solidFill>
                  <a:srgbClr val="FFFFFF"/>
                </a:solidFill>
                <a:ea typeface="Verdana" pitchFamily="34" charset="0"/>
                <a:cs typeface="Verdana" pitchFamily="34" charset="0"/>
              </a:rPr>
              <a:t>mirroring  replication</a:t>
            </a:r>
            <a:endParaRPr lang="en-US" sz="750" dirty="0">
              <a:solidFill>
                <a:srgbClr val="FFFFFF"/>
              </a:solidFill>
              <a:latin typeface="Amazon Ember" panose="02000000000000000000" pitchFamily="2" charset="0"/>
              <a:ea typeface="Verdana" pitchFamily="34" charset="0"/>
              <a:cs typeface="Verdana" pitchFamily="34" charset="0"/>
            </a:endParaRPr>
          </a:p>
        </p:txBody>
      </p:sp>
      <p:cxnSp>
        <p:nvCxnSpPr>
          <p:cNvPr id="34" name="Straight Arrow Connector 33">
            <a:extLst>
              <a:ext uri="{FF2B5EF4-FFF2-40B4-BE49-F238E27FC236}">
                <a16:creationId xmlns:a16="http://schemas.microsoft.com/office/drawing/2014/main" id="{0D2B5B13-1B2E-43CF-BEC4-6F9E6A035525}"/>
              </a:ext>
            </a:extLst>
          </p:cNvPr>
          <p:cNvCxnSpPr>
            <a:cxnSpLocks/>
          </p:cNvCxnSpPr>
          <p:nvPr/>
        </p:nvCxnSpPr>
        <p:spPr>
          <a:xfrm>
            <a:off x="2472329" y="2204977"/>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D85C1660-537A-443F-B573-91DD8B4F0469}"/>
              </a:ext>
            </a:extLst>
          </p:cNvPr>
          <p:cNvGrpSpPr/>
          <p:nvPr/>
        </p:nvGrpSpPr>
        <p:grpSpPr>
          <a:xfrm>
            <a:off x="2334088" y="1650555"/>
            <a:ext cx="276483" cy="500856"/>
            <a:chOff x="1338479" y="1250065"/>
            <a:chExt cx="355724" cy="644410"/>
          </a:xfrm>
          <a:solidFill>
            <a:srgbClr val="282828"/>
          </a:solidFill>
        </p:grpSpPr>
        <p:sp>
          <p:nvSpPr>
            <p:cNvPr id="36" name="Rectangle 35">
              <a:extLst>
                <a:ext uri="{FF2B5EF4-FFF2-40B4-BE49-F238E27FC236}">
                  <a16:creationId xmlns:a16="http://schemas.microsoft.com/office/drawing/2014/main" id="{807320A7-2DB5-4CC4-9D45-D18C5EE29109}"/>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37" name="Straight Connector 36">
              <a:extLst>
                <a:ext uri="{FF2B5EF4-FFF2-40B4-BE49-F238E27FC236}">
                  <a16:creationId xmlns:a16="http://schemas.microsoft.com/office/drawing/2014/main" id="{C6F109DD-0E6A-4A86-869E-C816D98EAF78}"/>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38" name="Group 37">
              <a:extLst>
                <a:ext uri="{FF2B5EF4-FFF2-40B4-BE49-F238E27FC236}">
                  <a16:creationId xmlns:a16="http://schemas.microsoft.com/office/drawing/2014/main" id="{820748C4-498D-4C4F-81EF-AFBC05E7C444}"/>
                </a:ext>
              </a:extLst>
            </p:cNvPr>
            <p:cNvGrpSpPr/>
            <p:nvPr/>
          </p:nvGrpSpPr>
          <p:grpSpPr>
            <a:xfrm>
              <a:off x="1365987" y="1834035"/>
              <a:ext cx="62416" cy="16710"/>
              <a:chOff x="4469567" y="3339387"/>
              <a:chExt cx="130678" cy="27432"/>
            </a:xfrm>
            <a:grpFill/>
          </p:grpSpPr>
          <p:sp>
            <p:nvSpPr>
              <p:cNvPr id="93" name="Oval 92">
                <a:extLst>
                  <a:ext uri="{FF2B5EF4-FFF2-40B4-BE49-F238E27FC236}">
                    <a16:creationId xmlns:a16="http://schemas.microsoft.com/office/drawing/2014/main" id="{01E4B6B9-E1DB-4D3E-B01E-EF9A100F6830}"/>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4" name="Oval 93">
                <a:extLst>
                  <a:ext uri="{FF2B5EF4-FFF2-40B4-BE49-F238E27FC236}">
                    <a16:creationId xmlns:a16="http://schemas.microsoft.com/office/drawing/2014/main" id="{2838720F-431A-439E-8D3B-5456ECD2E9D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5" name="Oval 94">
                <a:extLst>
                  <a:ext uri="{FF2B5EF4-FFF2-40B4-BE49-F238E27FC236}">
                    <a16:creationId xmlns:a16="http://schemas.microsoft.com/office/drawing/2014/main" id="{2E0CA21B-7A4C-4889-875B-D50133AC764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39" name="Rectangle 38">
              <a:extLst>
                <a:ext uri="{FF2B5EF4-FFF2-40B4-BE49-F238E27FC236}">
                  <a16:creationId xmlns:a16="http://schemas.microsoft.com/office/drawing/2014/main" id="{1D6B8DFA-B215-499D-9EC1-5634C5C6E67A}"/>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47" name="Straight Connector 46">
              <a:extLst>
                <a:ext uri="{FF2B5EF4-FFF2-40B4-BE49-F238E27FC236}">
                  <a16:creationId xmlns:a16="http://schemas.microsoft.com/office/drawing/2014/main" id="{B502E059-FB7A-4A35-A098-D4DDE9C22A0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48" name="Group 47">
              <a:extLst>
                <a:ext uri="{FF2B5EF4-FFF2-40B4-BE49-F238E27FC236}">
                  <a16:creationId xmlns:a16="http://schemas.microsoft.com/office/drawing/2014/main" id="{4F948298-FC9C-4F56-842C-3F593E34B4A8}"/>
                </a:ext>
              </a:extLst>
            </p:cNvPr>
            <p:cNvGrpSpPr/>
            <p:nvPr/>
          </p:nvGrpSpPr>
          <p:grpSpPr>
            <a:xfrm>
              <a:off x="1365987" y="1725986"/>
              <a:ext cx="62416" cy="16710"/>
              <a:chOff x="4469567" y="3339387"/>
              <a:chExt cx="130678" cy="27432"/>
            </a:xfrm>
            <a:grpFill/>
          </p:grpSpPr>
          <p:sp>
            <p:nvSpPr>
              <p:cNvPr id="90" name="Oval 89">
                <a:extLst>
                  <a:ext uri="{FF2B5EF4-FFF2-40B4-BE49-F238E27FC236}">
                    <a16:creationId xmlns:a16="http://schemas.microsoft.com/office/drawing/2014/main" id="{326E17B1-86C8-4CE0-A4FA-B865946CDC4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1" name="Oval 90">
                <a:extLst>
                  <a:ext uri="{FF2B5EF4-FFF2-40B4-BE49-F238E27FC236}">
                    <a16:creationId xmlns:a16="http://schemas.microsoft.com/office/drawing/2014/main" id="{AAA419C3-5486-4080-9272-D8E7E06CFDA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92" name="Oval 91">
                <a:extLst>
                  <a:ext uri="{FF2B5EF4-FFF2-40B4-BE49-F238E27FC236}">
                    <a16:creationId xmlns:a16="http://schemas.microsoft.com/office/drawing/2014/main" id="{DDA2ABF9-FE1D-48E9-9C72-620E2F04780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53" name="Rectangle 52">
              <a:extLst>
                <a:ext uri="{FF2B5EF4-FFF2-40B4-BE49-F238E27FC236}">
                  <a16:creationId xmlns:a16="http://schemas.microsoft.com/office/drawing/2014/main" id="{BA93AAF9-5FE9-4D2F-BB3D-BADF44C63199}"/>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54" name="Straight Connector 53">
              <a:extLst>
                <a:ext uri="{FF2B5EF4-FFF2-40B4-BE49-F238E27FC236}">
                  <a16:creationId xmlns:a16="http://schemas.microsoft.com/office/drawing/2014/main" id="{B83D94B9-85C3-4746-9602-67FFAB41876C}"/>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55" name="Group 54">
              <a:extLst>
                <a:ext uri="{FF2B5EF4-FFF2-40B4-BE49-F238E27FC236}">
                  <a16:creationId xmlns:a16="http://schemas.microsoft.com/office/drawing/2014/main" id="{15D1938B-A79D-4D93-BD11-33C81DB4B441}"/>
                </a:ext>
              </a:extLst>
            </p:cNvPr>
            <p:cNvGrpSpPr/>
            <p:nvPr/>
          </p:nvGrpSpPr>
          <p:grpSpPr>
            <a:xfrm>
              <a:off x="1365987" y="1617938"/>
              <a:ext cx="62416" cy="16710"/>
              <a:chOff x="4469567" y="3339387"/>
              <a:chExt cx="130678" cy="27432"/>
            </a:xfrm>
            <a:grpFill/>
          </p:grpSpPr>
          <p:sp>
            <p:nvSpPr>
              <p:cNvPr id="87" name="Oval 86">
                <a:extLst>
                  <a:ext uri="{FF2B5EF4-FFF2-40B4-BE49-F238E27FC236}">
                    <a16:creationId xmlns:a16="http://schemas.microsoft.com/office/drawing/2014/main" id="{42E9F1A9-441E-49BF-957D-DAAD70937E6B}"/>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8" name="Oval 87">
                <a:extLst>
                  <a:ext uri="{FF2B5EF4-FFF2-40B4-BE49-F238E27FC236}">
                    <a16:creationId xmlns:a16="http://schemas.microsoft.com/office/drawing/2014/main" id="{13F82626-24ED-4EBE-98AA-BEB5ABE01E0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9" name="Oval 88">
                <a:extLst>
                  <a:ext uri="{FF2B5EF4-FFF2-40B4-BE49-F238E27FC236}">
                    <a16:creationId xmlns:a16="http://schemas.microsoft.com/office/drawing/2014/main" id="{8827FEAE-01D5-4A71-8770-3132509AF56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62" name="Rectangle 61">
              <a:extLst>
                <a:ext uri="{FF2B5EF4-FFF2-40B4-BE49-F238E27FC236}">
                  <a16:creationId xmlns:a16="http://schemas.microsoft.com/office/drawing/2014/main" id="{222BCC1F-D548-4120-B953-E3C60900B158}"/>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68" name="Straight Connector 67">
              <a:extLst>
                <a:ext uri="{FF2B5EF4-FFF2-40B4-BE49-F238E27FC236}">
                  <a16:creationId xmlns:a16="http://schemas.microsoft.com/office/drawing/2014/main" id="{8B281411-DBEB-4419-B3F5-19658021C5D8}"/>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69" name="Group 68">
              <a:extLst>
                <a:ext uri="{FF2B5EF4-FFF2-40B4-BE49-F238E27FC236}">
                  <a16:creationId xmlns:a16="http://schemas.microsoft.com/office/drawing/2014/main" id="{5B931213-575E-47AA-A0EC-F74F4DAC1E64}"/>
                </a:ext>
              </a:extLst>
            </p:cNvPr>
            <p:cNvGrpSpPr/>
            <p:nvPr/>
          </p:nvGrpSpPr>
          <p:grpSpPr>
            <a:xfrm>
              <a:off x="1365987" y="1509890"/>
              <a:ext cx="62416" cy="16710"/>
              <a:chOff x="4469567" y="3339387"/>
              <a:chExt cx="130678" cy="27432"/>
            </a:xfrm>
            <a:grpFill/>
          </p:grpSpPr>
          <p:sp>
            <p:nvSpPr>
              <p:cNvPr id="84" name="Oval 83">
                <a:extLst>
                  <a:ext uri="{FF2B5EF4-FFF2-40B4-BE49-F238E27FC236}">
                    <a16:creationId xmlns:a16="http://schemas.microsoft.com/office/drawing/2014/main" id="{BB38D956-379D-4AAD-933E-C6DBFE5A4B5C}"/>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5" name="Oval 84">
                <a:extLst>
                  <a:ext uri="{FF2B5EF4-FFF2-40B4-BE49-F238E27FC236}">
                    <a16:creationId xmlns:a16="http://schemas.microsoft.com/office/drawing/2014/main" id="{ECB18950-5CCE-481B-BBA8-94F353B29F3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6" name="Oval 85">
                <a:extLst>
                  <a:ext uri="{FF2B5EF4-FFF2-40B4-BE49-F238E27FC236}">
                    <a16:creationId xmlns:a16="http://schemas.microsoft.com/office/drawing/2014/main" id="{5239D0F7-E94E-4864-A93B-C5DD54C8C25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0" name="Rectangle 69">
              <a:extLst>
                <a:ext uri="{FF2B5EF4-FFF2-40B4-BE49-F238E27FC236}">
                  <a16:creationId xmlns:a16="http://schemas.microsoft.com/office/drawing/2014/main" id="{005D0E86-AF4F-43C5-A06B-CE0C2BF78981}"/>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1" name="Straight Connector 70">
              <a:extLst>
                <a:ext uri="{FF2B5EF4-FFF2-40B4-BE49-F238E27FC236}">
                  <a16:creationId xmlns:a16="http://schemas.microsoft.com/office/drawing/2014/main" id="{F8C3C69E-E65B-41A8-B4F1-FC3B603E644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73" name="Group 72">
              <a:extLst>
                <a:ext uri="{FF2B5EF4-FFF2-40B4-BE49-F238E27FC236}">
                  <a16:creationId xmlns:a16="http://schemas.microsoft.com/office/drawing/2014/main" id="{04BCA7FA-BA4C-4188-AAC6-E81A67FA855F}"/>
                </a:ext>
              </a:extLst>
            </p:cNvPr>
            <p:cNvGrpSpPr/>
            <p:nvPr/>
          </p:nvGrpSpPr>
          <p:grpSpPr>
            <a:xfrm>
              <a:off x="1365987" y="1401841"/>
              <a:ext cx="62416" cy="16710"/>
              <a:chOff x="4469567" y="3339387"/>
              <a:chExt cx="130678" cy="27432"/>
            </a:xfrm>
            <a:grpFill/>
          </p:grpSpPr>
          <p:sp>
            <p:nvSpPr>
              <p:cNvPr id="81" name="Oval 80">
                <a:extLst>
                  <a:ext uri="{FF2B5EF4-FFF2-40B4-BE49-F238E27FC236}">
                    <a16:creationId xmlns:a16="http://schemas.microsoft.com/office/drawing/2014/main" id="{8A242E2C-F547-40D7-89EB-E12037AC695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2" name="Oval 81">
                <a:extLst>
                  <a:ext uri="{FF2B5EF4-FFF2-40B4-BE49-F238E27FC236}">
                    <a16:creationId xmlns:a16="http://schemas.microsoft.com/office/drawing/2014/main" id="{59EFD703-F4CF-426F-96C0-4B7404A6DAA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3" name="Oval 82">
                <a:extLst>
                  <a:ext uri="{FF2B5EF4-FFF2-40B4-BE49-F238E27FC236}">
                    <a16:creationId xmlns:a16="http://schemas.microsoft.com/office/drawing/2014/main" id="{C1D0EC53-7943-4A0E-8674-A80ACD7FBBC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74" name="Rectangle 73">
              <a:extLst>
                <a:ext uri="{FF2B5EF4-FFF2-40B4-BE49-F238E27FC236}">
                  <a16:creationId xmlns:a16="http://schemas.microsoft.com/office/drawing/2014/main" id="{BEA21C1B-C45C-4AF4-8348-C931D050836E}"/>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76" name="Straight Connector 75">
              <a:extLst>
                <a:ext uri="{FF2B5EF4-FFF2-40B4-BE49-F238E27FC236}">
                  <a16:creationId xmlns:a16="http://schemas.microsoft.com/office/drawing/2014/main" id="{9EDCBDBB-AECE-42AF-93EC-CFC918A5F2C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77" name="Group 76">
              <a:extLst>
                <a:ext uri="{FF2B5EF4-FFF2-40B4-BE49-F238E27FC236}">
                  <a16:creationId xmlns:a16="http://schemas.microsoft.com/office/drawing/2014/main" id="{0EE8EBDB-23CF-4493-B0DF-8E17E1431691}"/>
                </a:ext>
              </a:extLst>
            </p:cNvPr>
            <p:cNvGrpSpPr/>
            <p:nvPr/>
          </p:nvGrpSpPr>
          <p:grpSpPr>
            <a:xfrm>
              <a:off x="1365987" y="1293794"/>
              <a:ext cx="62416" cy="16710"/>
              <a:chOff x="4469567" y="3339387"/>
              <a:chExt cx="130678" cy="27432"/>
            </a:xfrm>
            <a:grpFill/>
          </p:grpSpPr>
          <p:sp>
            <p:nvSpPr>
              <p:cNvPr id="78" name="Oval 77">
                <a:extLst>
                  <a:ext uri="{FF2B5EF4-FFF2-40B4-BE49-F238E27FC236}">
                    <a16:creationId xmlns:a16="http://schemas.microsoft.com/office/drawing/2014/main" id="{5A4F0AD4-495F-4A2D-BC52-A22FF0F8454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79" name="Oval 78">
                <a:extLst>
                  <a:ext uri="{FF2B5EF4-FFF2-40B4-BE49-F238E27FC236}">
                    <a16:creationId xmlns:a16="http://schemas.microsoft.com/office/drawing/2014/main" id="{9F3E37EF-7E46-496D-8809-38149E526F7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80" name="Oval 79">
                <a:extLst>
                  <a:ext uri="{FF2B5EF4-FFF2-40B4-BE49-F238E27FC236}">
                    <a16:creationId xmlns:a16="http://schemas.microsoft.com/office/drawing/2014/main" id="{03E60541-6D0E-46CF-81B4-62C6863EF20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grpSp>
        <p:nvGrpSpPr>
          <p:cNvPr id="96" name="Group 95">
            <a:extLst>
              <a:ext uri="{FF2B5EF4-FFF2-40B4-BE49-F238E27FC236}">
                <a16:creationId xmlns:a16="http://schemas.microsoft.com/office/drawing/2014/main" id="{4D2B83CD-4539-4C92-AFFF-7ACCBCB12BC8}"/>
              </a:ext>
            </a:extLst>
          </p:cNvPr>
          <p:cNvGrpSpPr/>
          <p:nvPr/>
        </p:nvGrpSpPr>
        <p:grpSpPr>
          <a:xfrm>
            <a:off x="2334088" y="2779158"/>
            <a:ext cx="276483" cy="500856"/>
            <a:chOff x="1338479" y="1250065"/>
            <a:chExt cx="355724" cy="644410"/>
          </a:xfrm>
          <a:solidFill>
            <a:srgbClr val="282828"/>
          </a:solidFill>
        </p:grpSpPr>
        <p:sp>
          <p:nvSpPr>
            <p:cNvPr id="97" name="Rectangle 96">
              <a:extLst>
                <a:ext uri="{FF2B5EF4-FFF2-40B4-BE49-F238E27FC236}">
                  <a16:creationId xmlns:a16="http://schemas.microsoft.com/office/drawing/2014/main" id="{EA9591B3-95AA-421F-86FB-E02F085A270F}"/>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98" name="Straight Connector 97">
              <a:extLst>
                <a:ext uri="{FF2B5EF4-FFF2-40B4-BE49-F238E27FC236}">
                  <a16:creationId xmlns:a16="http://schemas.microsoft.com/office/drawing/2014/main" id="{BFF3E339-E051-4855-82A6-AF5B7B737146}"/>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99" name="Group 98">
              <a:extLst>
                <a:ext uri="{FF2B5EF4-FFF2-40B4-BE49-F238E27FC236}">
                  <a16:creationId xmlns:a16="http://schemas.microsoft.com/office/drawing/2014/main" id="{6384E216-973A-4F38-9C7B-B049F5B4E5D4}"/>
                </a:ext>
              </a:extLst>
            </p:cNvPr>
            <p:cNvGrpSpPr/>
            <p:nvPr/>
          </p:nvGrpSpPr>
          <p:grpSpPr>
            <a:xfrm>
              <a:off x="1365987" y="1834035"/>
              <a:ext cx="62416" cy="16710"/>
              <a:chOff x="4469567" y="3339387"/>
              <a:chExt cx="130678" cy="27432"/>
            </a:xfrm>
            <a:grpFill/>
          </p:grpSpPr>
          <p:sp>
            <p:nvSpPr>
              <p:cNvPr id="130" name="Oval 129">
                <a:extLst>
                  <a:ext uri="{FF2B5EF4-FFF2-40B4-BE49-F238E27FC236}">
                    <a16:creationId xmlns:a16="http://schemas.microsoft.com/office/drawing/2014/main" id="{A6EF8742-0C41-4F1B-B6BD-F745306690B9}"/>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1" name="Oval 130">
                <a:extLst>
                  <a:ext uri="{FF2B5EF4-FFF2-40B4-BE49-F238E27FC236}">
                    <a16:creationId xmlns:a16="http://schemas.microsoft.com/office/drawing/2014/main" id="{8174A17F-7A37-4F1A-A690-A6E5D5B0E61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32" name="Oval 131">
                <a:extLst>
                  <a:ext uri="{FF2B5EF4-FFF2-40B4-BE49-F238E27FC236}">
                    <a16:creationId xmlns:a16="http://schemas.microsoft.com/office/drawing/2014/main" id="{BD3276B9-4A46-4C20-90EF-8124D5C10D8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0" name="Rectangle 99">
              <a:extLst>
                <a:ext uri="{FF2B5EF4-FFF2-40B4-BE49-F238E27FC236}">
                  <a16:creationId xmlns:a16="http://schemas.microsoft.com/office/drawing/2014/main" id="{6AC77E79-1343-460D-8BED-C8930AD82657}"/>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1" name="Straight Connector 100">
              <a:extLst>
                <a:ext uri="{FF2B5EF4-FFF2-40B4-BE49-F238E27FC236}">
                  <a16:creationId xmlns:a16="http://schemas.microsoft.com/office/drawing/2014/main" id="{992267D6-473A-4857-A1BD-1DC26FD7943D}"/>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02" name="Group 101">
              <a:extLst>
                <a:ext uri="{FF2B5EF4-FFF2-40B4-BE49-F238E27FC236}">
                  <a16:creationId xmlns:a16="http://schemas.microsoft.com/office/drawing/2014/main" id="{F1E9B67C-64E4-4FAF-AFB0-4307515AA6B1}"/>
                </a:ext>
              </a:extLst>
            </p:cNvPr>
            <p:cNvGrpSpPr/>
            <p:nvPr/>
          </p:nvGrpSpPr>
          <p:grpSpPr>
            <a:xfrm>
              <a:off x="1365987" y="1725986"/>
              <a:ext cx="62416" cy="16710"/>
              <a:chOff x="4469567" y="3339387"/>
              <a:chExt cx="130678" cy="27432"/>
            </a:xfrm>
            <a:grpFill/>
          </p:grpSpPr>
          <p:sp>
            <p:nvSpPr>
              <p:cNvPr id="127" name="Oval 126">
                <a:extLst>
                  <a:ext uri="{FF2B5EF4-FFF2-40B4-BE49-F238E27FC236}">
                    <a16:creationId xmlns:a16="http://schemas.microsoft.com/office/drawing/2014/main" id="{72389EC7-1F5F-4B4F-9A64-A0DEE831596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8" name="Oval 127">
                <a:extLst>
                  <a:ext uri="{FF2B5EF4-FFF2-40B4-BE49-F238E27FC236}">
                    <a16:creationId xmlns:a16="http://schemas.microsoft.com/office/drawing/2014/main" id="{53C12C7E-315C-4EE8-AB14-04457CD6622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9" name="Oval 128">
                <a:extLst>
                  <a:ext uri="{FF2B5EF4-FFF2-40B4-BE49-F238E27FC236}">
                    <a16:creationId xmlns:a16="http://schemas.microsoft.com/office/drawing/2014/main" id="{1002EE41-542E-4E4B-9430-52F3EEEC4EFE}"/>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3" name="Rectangle 102">
              <a:extLst>
                <a:ext uri="{FF2B5EF4-FFF2-40B4-BE49-F238E27FC236}">
                  <a16:creationId xmlns:a16="http://schemas.microsoft.com/office/drawing/2014/main" id="{AC51BA08-6C59-4F19-B8C4-6AEADDE28F99}"/>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4" name="Straight Connector 103">
              <a:extLst>
                <a:ext uri="{FF2B5EF4-FFF2-40B4-BE49-F238E27FC236}">
                  <a16:creationId xmlns:a16="http://schemas.microsoft.com/office/drawing/2014/main" id="{7D128404-0AD3-4581-974B-A30118FE1817}"/>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05" name="Group 104">
              <a:extLst>
                <a:ext uri="{FF2B5EF4-FFF2-40B4-BE49-F238E27FC236}">
                  <a16:creationId xmlns:a16="http://schemas.microsoft.com/office/drawing/2014/main" id="{89BE6268-D4CC-4F58-84AA-56ACC9296195}"/>
                </a:ext>
              </a:extLst>
            </p:cNvPr>
            <p:cNvGrpSpPr/>
            <p:nvPr/>
          </p:nvGrpSpPr>
          <p:grpSpPr>
            <a:xfrm>
              <a:off x="1365987" y="1617938"/>
              <a:ext cx="62416" cy="16710"/>
              <a:chOff x="4469567" y="3339387"/>
              <a:chExt cx="130678" cy="27432"/>
            </a:xfrm>
            <a:grpFill/>
          </p:grpSpPr>
          <p:sp>
            <p:nvSpPr>
              <p:cNvPr id="124" name="Oval 123">
                <a:extLst>
                  <a:ext uri="{FF2B5EF4-FFF2-40B4-BE49-F238E27FC236}">
                    <a16:creationId xmlns:a16="http://schemas.microsoft.com/office/drawing/2014/main" id="{1526BA9E-2D89-4791-8091-D949562AD333}"/>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5" name="Oval 124">
                <a:extLst>
                  <a:ext uri="{FF2B5EF4-FFF2-40B4-BE49-F238E27FC236}">
                    <a16:creationId xmlns:a16="http://schemas.microsoft.com/office/drawing/2014/main" id="{2A267A63-1FC4-4BCB-8CE4-150B5CEDA6C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6" name="Oval 125">
                <a:extLst>
                  <a:ext uri="{FF2B5EF4-FFF2-40B4-BE49-F238E27FC236}">
                    <a16:creationId xmlns:a16="http://schemas.microsoft.com/office/drawing/2014/main" id="{1500C59A-B622-41AD-821D-6F9FBF15EC9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6" name="Rectangle 105">
              <a:extLst>
                <a:ext uri="{FF2B5EF4-FFF2-40B4-BE49-F238E27FC236}">
                  <a16:creationId xmlns:a16="http://schemas.microsoft.com/office/drawing/2014/main" id="{BAC84DB2-E327-4B70-80FB-ADC756E2C223}"/>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07" name="Straight Connector 106">
              <a:extLst>
                <a:ext uri="{FF2B5EF4-FFF2-40B4-BE49-F238E27FC236}">
                  <a16:creationId xmlns:a16="http://schemas.microsoft.com/office/drawing/2014/main" id="{799F43D9-8026-47DD-B353-1BDFED33BD87}"/>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08" name="Group 107">
              <a:extLst>
                <a:ext uri="{FF2B5EF4-FFF2-40B4-BE49-F238E27FC236}">
                  <a16:creationId xmlns:a16="http://schemas.microsoft.com/office/drawing/2014/main" id="{99F257AB-6F98-4CBA-87AB-710DE698DD2A}"/>
                </a:ext>
              </a:extLst>
            </p:cNvPr>
            <p:cNvGrpSpPr/>
            <p:nvPr/>
          </p:nvGrpSpPr>
          <p:grpSpPr>
            <a:xfrm>
              <a:off x="1365987" y="1509890"/>
              <a:ext cx="62416" cy="16710"/>
              <a:chOff x="4469567" y="3339387"/>
              <a:chExt cx="130678" cy="27432"/>
            </a:xfrm>
            <a:grpFill/>
          </p:grpSpPr>
          <p:sp>
            <p:nvSpPr>
              <p:cNvPr id="121" name="Oval 120">
                <a:extLst>
                  <a:ext uri="{FF2B5EF4-FFF2-40B4-BE49-F238E27FC236}">
                    <a16:creationId xmlns:a16="http://schemas.microsoft.com/office/drawing/2014/main" id="{FF8D38A5-F3EF-4DDC-BE6B-DD69B6618E2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2" name="Oval 121">
                <a:extLst>
                  <a:ext uri="{FF2B5EF4-FFF2-40B4-BE49-F238E27FC236}">
                    <a16:creationId xmlns:a16="http://schemas.microsoft.com/office/drawing/2014/main" id="{46CAE77D-4CCD-4284-B001-B8280F57F36B}"/>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3" name="Oval 122">
                <a:extLst>
                  <a:ext uri="{FF2B5EF4-FFF2-40B4-BE49-F238E27FC236}">
                    <a16:creationId xmlns:a16="http://schemas.microsoft.com/office/drawing/2014/main" id="{33D5D7AB-E516-4127-8423-C872A7235BD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09" name="Rectangle 108">
              <a:extLst>
                <a:ext uri="{FF2B5EF4-FFF2-40B4-BE49-F238E27FC236}">
                  <a16:creationId xmlns:a16="http://schemas.microsoft.com/office/drawing/2014/main" id="{862BAD3F-4D7C-4D2B-916E-02F263699D64}"/>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0" name="Straight Connector 109">
              <a:extLst>
                <a:ext uri="{FF2B5EF4-FFF2-40B4-BE49-F238E27FC236}">
                  <a16:creationId xmlns:a16="http://schemas.microsoft.com/office/drawing/2014/main" id="{211309EC-9C0B-4BCB-B033-C7BFCAA91DD5}"/>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11" name="Group 110">
              <a:extLst>
                <a:ext uri="{FF2B5EF4-FFF2-40B4-BE49-F238E27FC236}">
                  <a16:creationId xmlns:a16="http://schemas.microsoft.com/office/drawing/2014/main" id="{1418DBDC-E7CC-46D4-A007-FE8A53C508A7}"/>
                </a:ext>
              </a:extLst>
            </p:cNvPr>
            <p:cNvGrpSpPr/>
            <p:nvPr/>
          </p:nvGrpSpPr>
          <p:grpSpPr>
            <a:xfrm>
              <a:off x="1365987" y="1401841"/>
              <a:ext cx="62416" cy="16710"/>
              <a:chOff x="4469567" y="3339387"/>
              <a:chExt cx="130678" cy="27432"/>
            </a:xfrm>
            <a:grpFill/>
          </p:grpSpPr>
          <p:sp>
            <p:nvSpPr>
              <p:cNvPr id="118" name="Oval 117">
                <a:extLst>
                  <a:ext uri="{FF2B5EF4-FFF2-40B4-BE49-F238E27FC236}">
                    <a16:creationId xmlns:a16="http://schemas.microsoft.com/office/drawing/2014/main" id="{03408791-230A-4DC8-9BEE-278831E38E3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9" name="Oval 118">
                <a:extLst>
                  <a:ext uri="{FF2B5EF4-FFF2-40B4-BE49-F238E27FC236}">
                    <a16:creationId xmlns:a16="http://schemas.microsoft.com/office/drawing/2014/main" id="{2403A01C-55F5-41FF-923E-A753B685B45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20" name="Oval 119">
                <a:extLst>
                  <a:ext uri="{FF2B5EF4-FFF2-40B4-BE49-F238E27FC236}">
                    <a16:creationId xmlns:a16="http://schemas.microsoft.com/office/drawing/2014/main" id="{D763D23D-E210-4C4E-BC0D-41CC57CEE86A}"/>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12" name="Rectangle 111">
              <a:extLst>
                <a:ext uri="{FF2B5EF4-FFF2-40B4-BE49-F238E27FC236}">
                  <a16:creationId xmlns:a16="http://schemas.microsoft.com/office/drawing/2014/main" id="{C9B5DD3F-625D-4CEA-B466-9365C6F49D3E}"/>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13" name="Straight Connector 112">
              <a:extLst>
                <a:ext uri="{FF2B5EF4-FFF2-40B4-BE49-F238E27FC236}">
                  <a16:creationId xmlns:a16="http://schemas.microsoft.com/office/drawing/2014/main" id="{CB9F553C-FB5D-49B3-BB6A-F08FAD3F48AC}"/>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14" name="Group 113">
              <a:extLst>
                <a:ext uri="{FF2B5EF4-FFF2-40B4-BE49-F238E27FC236}">
                  <a16:creationId xmlns:a16="http://schemas.microsoft.com/office/drawing/2014/main" id="{D06073B7-416B-42D0-AB23-E572842B2D3B}"/>
                </a:ext>
              </a:extLst>
            </p:cNvPr>
            <p:cNvGrpSpPr/>
            <p:nvPr/>
          </p:nvGrpSpPr>
          <p:grpSpPr>
            <a:xfrm>
              <a:off x="1365987" y="1293794"/>
              <a:ext cx="62416" cy="16710"/>
              <a:chOff x="4469567" y="3339387"/>
              <a:chExt cx="130678" cy="27432"/>
            </a:xfrm>
            <a:grpFill/>
          </p:grpSpPr>
          <p:sp>
            <p:nvSpPr>
              <p:cNvPr id="115" name="Oval 114">
                <a:extLst>
                  <a:ext uri="{FF2B5EF4-FFF2-40B4-BE49-F238E27FC236}">
                    <a16:creationId xmlns:a16="http://schemas.microsoft.com/office/drawing/2014/main" id="{1BDE3143-A1A3-4821-B47B-0603CD4EB921}"/>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6" name="Oval 115">
                <a:extLst>
                  <a:ext uri="{FF2B5EF4-FFF2-40B4-BE49-F238E27FC236}">
                    <a16:creationId xmlns:a16="http://schemas.microsoft.com/office/drawing/2014/main" id="{15AB37C4-9994-4A1F-AD67-19E18CD12ECC}"/>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17" name="Oval 116">
                <a:extLst>
                  <a:ext uri="{FF2B5EF4-FFF2-40B4-BE49-F238E27FC236}">
                    <a16:creationId xmlns:a16="http://schemas.microsoft.com/office/drawing/2014/main" id="{301DF514-CF29-4ABB-B35A-650748EC59B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cxnSp>
        <p:nvCxnSpPr>
          <p:cNvPr id="133" name="Straight Arrow Connector 132">
            <a:extLst>
              <a:ext uri="{FF2B5EF4-FFF2-40B4-BE49-F238E27FC236}">
                <a16:creationId xmlns:a16="http://schemas.microsoft.com/office/drawing/2014/main" id="{AF6F5349-8FD9-4BC8-AD28-44A346B45C8C}"/>
              </a:ext>
            </a:extLst>
          </p:cNvPr>
          <p:cNvCxnSpPr>
            <a:cxnSpLocks/>
          </p:cNvCxnSpPr>
          <p:nvPr/>
        </p:nvCxnSpPr>
        <p:spPr>
          <a:xfrm>
            <a:off x="2472329" y="3367485"/>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34" name="TextBox 133">
            <a:extLst>
              <a:ext uri="{FF2B5EF4-FFF2-40B4-BE49-F238E27FC236}">
                <a16:creationId xmlns:a16="http://schemas.microsoft.com/office/drawing/2014/main" id="{C82F1020-30B3-4720-9E17-165EB8FF72E4}"/>
              </a:ext>
            </a:extLst>
          </p:cNvPr>
          <p:cNvSpPr txBox="1">
            <a:spLocks noChangeArrowheads="1"/>
          </p:cNvSpPr>
          <p:nvPr/>
        </p:nvSpPr>
        <p:spPr bwMode="auto">
          <a:xfrm>
            <a:off x="2694659" y="1758351"/>
            <a:ext cx="793450" cy="438582"/>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Reverse proxy/ web server</a:t>
            </a:r>
            <a:endParaRPr lang="en-US" sz="750" dirty="0">
              <a:solidFill>
                <a:srgbClr val="FFFFFF"/>
              </a:solidFill>
              <a:latin typeface="Amazon Ember" panose="02000000000000000000" pitchFamily="2" charset="0"/>
              <a:ea typeface="Verdana" pitchFamily="34" charset="0"/>
            </a:endParaRPr>
          </a:p>
        </p:txBody>
      </p:sp>
      <p:sp>
        <p:nvSpPr>
          <p:cNvPr id="135" name="TextBox 134">
            <a:extLst>
              <a:ext uri="{FF2B5EF4-FFF2-40B4-BE49-F238E27FC236}">
                <a16:creationId xmlns:a16="http://schemas.microsoft.com/office/drawing/2014/main" id="{D43DB98C-2E1E-4E25-B29B-B73F6B1CE747}"/>
              </a:ext>
            </a:extLst>
          </p:cNvPr>
          <p:cNvSpPr txBox="1">
            <a:spLocks noChangeArrowheads="1"/>
          </p:cNvSpPr>
          <p:nvPr/>
        </p:nvSpPr>
        <p:spPr bwMode="auto">
          <a:xfrm>
            <a:off x="2694659" y="2883485"/>
            <a:ext cx="6668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Application server</a:t>
            </a:r>
          </a:p>
        </p:txBody>
      </p:sp>
      <p:sp>
        <p:nvSpPr>
          <p:cNvPr id="136" name="Can 39">
            <a:extLst>
              <a:ext uri="{FF2B5EF4-FFF2-40B4-BE49-F238E27FC236}">
                <a16:creationId xmlns:a16="http://schemas.microsoft.com/office/drawing/2014/main" id="{7E20D8FF-97FF-4871-9D7F-CEAD853D9D1B}"/>
              </a:ext>
            </a:extLst>
          </p:cNvPr>
          <p:cNvSpPr/>
          <p:nvPr/>
        </p:nvSpPr>
        <p:spPr>
          <a:xfrm>
            <a:off x="5329877" y="3780221"/>
            <a:ext cx="899365"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Secondary</a:t>
            </a:r>
            <a:endParaRPr lang="en-US" sz="2118" b="1" dirty="0">
              <a:solidFill>
                <a:srgbClr val="FFFFFF"/>
              </a:solidFill>
            </a:endParaRPr>
          </a:p>
        </p:txBody>
      </p:sp>
      <p:sp>
        <p:nvSpPr>
          <p:cNvPr id="137" name="TextBox 38">
            <a:extLst>
              <a:ext uri="{FF2B5EF4-FFF2-40B4-BE49-F238E27FC236}">
                <a16:creationId xmlns:a16="http://schemas.microsoft.com/office/drawing/2014/main" id="{F8786B63-FBB5-47F0-AA8F-93EF1FB2167B}"/>
              </a:ext>
            </a:extLst>
          </p:cNvPr>
          <p:cNvSpPr txBox="1">
            <a:spLocks noChangeArrowheads="1"/>
          </p:cNvSpPr>
          <p:nvPr/>
        </p:nvSpPr>
        <p:spPr bwMode="auto">
          <a:xfrm>
            <a:off x="5601645" y="4404815"/>
            <a:ext cx="627597"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Database </a:t>
            </a:r>
            <a:br>
              <a:rPr lang="en-US" sz="750" dirty="0">
                <a:solidFill>
                  <a:srgbClr val="FFFFFF"/>
                </a:solidFill>
                <a:ea typeface="Verdana" pitchFamily="34" charset="0"/>
              </a:rPr>
            </a:br>
            <a:r>
              <a:rPr lang="en-US" sz="750" dirty="0">
                <a:solidFill>
                  <a:srgbClr val="FFFFFF"/>
                </a:solidFill>
                <a:ea typeface="Verdana" pitchFamily="34" charset="0"/>
              </a:rPr>
              <a:t>server</a:t>
            </a:r>
          </a:p>
        </p:txBody>
      </p:sp>
      <p:grpSp>
        <p:nvGrpSpPr>
          <p:cNvPr id="138" name="Group 137">
            <a:extLst>
              <a:ext uri="{FF2B5EF4-FFF2-40B4-BE49-F238E27FC236}">
                <a16:creationId xmlns:a16="http://schemas.microsoft.com/office/drawing/2014/main" id="{68E9BF1A-2DE7-4AB8-84F9-0DE876972BC2}"/>
              </a:ext>
            </a:extLst>
          </p:cNvPr>
          <p:cNvGrpSpPr/>
          <p:nvPr/>
        </p:nvGrpSpPr>
        <p:grpSpPr>
          <a:xfrm>
            <a:off x="803366" y="1151267"/>
            <a:ext cx="3431187" cy="3417708"/>
            <a:chOff x="2216643" y="3133437"/>
            <a:chExt cx="4133088" cy="4129770"/>
          </a:xfrm>
        </p:grpSpPr>
        <p:sp>
          <p:nvSpPr>
            <p:cNvPr id="139" name="Rectangle 138">
              <a:extLst>
                <a:ext uri="{FF2B5EF4-FFF2-40B4-BE49-F238E27FC236}">
                  <a16:creationId xmlns:a16="http://schemas.microsoft.com/office/drawing/2014/main" id="{FC35B563-2AF7-4D5D-83F8-27777796F813}"/>
                </a:ext>
              </a:extLst>
            </p:cNvPr>
            <p:cNvSpPr/>
            <p:nvPr/>
          </p:nvSpPr>
          <p:spPr>
            <a:xfrm rot="18834232">
              <a:off x="2218302" y="5027835"/>
              <a:ext cx="4129770" cy="340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dirty="0">
                <a:solidFill>
                  <a:srgbClr val="FFFFFF"/>
                </a:solidFill>
              </a:endParaRPr>
            </a:p>
          </p:txBody>
        </p:sp>
        <p:sp>
          <p:nvSpPr>
            <p:cNvPr id="140" name="Rectangle 139">
              <a:extLst>
                <a:ext uri="{FF2B5EF4-FFF2-40B4-BE49-F238E27FC236}">
                  <a16:creationId xmlns:a16="http://schemas.microsoft.com/office/drawing/2014/main" id="{ACC8552A-EA43-437D-B598-11B7EC160A43}"/>
                </a:ext>
              </a:extLst>
            </p:cNvPr>
            <p:cNvSpPr/>
            <p:nvPr/>
          </p:nvSpPr>
          <p:spPr>
            <a:xfrm rot="13434232">
              <a:off x="2216643" y="5026515"/>
              <a:ext cx="4133088" cy="3436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dirty="0">
                <a:solidFill>
                  <a:srgbClr val="FFFFFF"/>
                </a:solidFill>
              </a:endParaRPr>
            </a:p>
          </p:txBody>
        </p:sp>
      </p:grpSp>
      <p:grpSp>
        <p:nvGrpSpPr>
          <p:cNvPr id="141" name="Group 140">
            <a:extLst>
              <a:ext uri="{FF2B5EF4-FFF2-40B4-BE49-F238E27FC236}">
                <a16:creationId xmlns:a16="http://schemas.microsoft.com/office/drawing/2014/main" id="{D85C1660-537A-443F-B573-91DD8B4F0469}"/>
              </a:ext>
            </a:extLst>
          </p:cNvPr>
          <p:cNvGrpSpPr/>
          <p:nvPr/>
        </p:nvGrpSpPr>
        <p:grpSpPr>
          <a:xfrm>
            <a:off x="5634420" y="1630570"/>
            <a:ext cx="276483" cy="500856"/>
            <a:chOff x="1338479" y="1250065"/>
            <a:chExt cx="355724" cy="644410"/>
          </a:xfrm>
          <a:solidFill>
            <a:srgbClr val="282828"/>
          </a:solidFill>
        </p:grpSpPr>
        <p:sp>
          <p:nvSpPr>
            <p:cNvPr id="142" name="Rectangle 141">
              <a:extLst>
                <a:ext uri="{FF2B5EF4-FFF2-40B4-BE49-F238E27FC236}">
                  <a16:creationId xmlns:a16="http://schemas.microsoft.com/office/drawing/2014/main" id="{807320A7-2DB5-4CC4-9D45-D18C5EE29109}"/>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3" name="Straight Connector 142">
              <a:extLst>
                <a:ext uri="{FF2B5EF4-FFF2-40B4-BE49-F238E27FC236}">
                  <a16:creationId xmlns:a16="http://schemas.microsoft.com/office/drawing/2014/main" id="{C6F109DD-0E6A-4A86-869E-C816D98EAF78}"/>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44" name="Group 143">
              <a:extLst>
                <a:ext uri="{FF2B5EF4-FFF2-40B4-BE49-F238E27FC236}">
                  <a16:creationId xmlns:a16="http://schemas.microsoft.com/office/drawing/2014/main" id="{820748C4-498D-4C4F-81EF-AFBC05E7C444}"/>
                </a:ext>
              </a:extLst>
            </p:cNvPr>
            <p:cNvGrpSpPr/>
            <p:nvPr/>
          </p:nvGrpSpPr>
          <p:grpSpPr>
            <a:xfrm>
              <a:off x="1365987" y="1834035"/>
              <a:ext cx="62416" cy="16710"/>
              <a:chOff x="4469567" y="3339387"/>
              <a:chExt cx="130678" cy="27432"/>
            </a:xfrm>
            <a:grpFill/>
          </p:grpSpPr>
          <p:sp>
            <p:nvSpPr>
              <p:cNvPr id="175" name="Oval 174">
                <a:extLst>
                  <a:ext uri="{FF2B5EF4-FFF2-40B4-BE49-F238E27FC236}">
                    <a16:creationId xmlns:a16="http://schemas.microsoft.com/office/drawing/2014/main" id="{01E4B6B9-E1DB-4D3E-B01E-EF9A100F6830}"/>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6" name="Oval 175">
                <a:extLst>
                  <a:ext uri="{FF2B5EF4-FFF2-40B4-BE49-F238E27FC236}">
                    <a16:creationId xmlns:a16="http://schemas.microsoft.com/office/drawing/2014/main" id="{2838720F-431A-439E-8D3B-5456ECD2E9D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7" name="Oval 176">
                <a:extLst>
                  <a:ext uri="{FF2B5EF4-FFF2-40B4-BE49-F238E27FC236}">
                    <a16:creationId xmlns:a16="http://schemas.microsoft.com/office/drawing/2014/main" id="{2E0CA21B-7A4C-4889-875B-D50133AC7645}"/>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5" name="Rectangle 144">
              <a:extLst>
                <a:ext uri="{FF2B5EF4-FFF2-40B4-BE49-F238E27FC236}">
                  <a16:creationId xmlns:a16="http://schemas.microsoft.com/office/drawing/2014/main" id="{1D6B8DFA-B215-499D-9EC1-5634C5C6E67A}"/>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6" name="Straight Connector 145">
              <a:extLst>
                <a:ext uri="{FF2B5EF4-FFF2-40B4-BE49-F238E27FC236}">
                  <a16:creationId xmlns:a16="http://schemas.microsoft.com/office/drawing/2014/main" id="{B502E059-FB7A-4A35-A098-D4DDE9C22A08}"/>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47" name="Group 146">
              <a:extLst>
                <a:ext uri="{FF2B5EF4-FFF2-40B4-BE49-F238E27FC236}">
                  <a16:creationId xmlns:a16="http://schemas.microsoft.com/office/drawing/2014/main" id="{4F948298-FC9C-4F56-842C-3F593E34B4A8}"/>
                </a:ext>
              </a:extLst>
            </p:cNvPr>
            <p:cNvGrpSpPr/>
            <p:nvPr/>
          </p:nvGrpSpPr>
          <p:grpSpPr>
            <a:xfrm>
              <a:off x="1365987" y="1725986"/>
              <a:ext cx="62416" cy="16710"/>
              <a:chOff x="4469567" y="3339387"/>
              <a:chExt cx="130678" cy="27432"/>
            </a:xfrm>
            <a:grpFill/>
          </p:grpSpPr>
          <p:sp>
            <p:nvSpPr>
              <p:cNvPr id="172" name="Oval 171">
                <a:extLst>
                  <a:ext uri="{FF2B5EF4-FFF2-40B4-BE49-F238E27FC236}">
                    <a16:creationId xmlns:a16="http://schemas.microsoft.com/office/drawing/2014/main" id="{326E17B1-86C8-4CE0-A4FA-B865946CDC4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3" name="Oval 172">
                <a:extLst>
                  <a:ext uri="{FF2B5EF4-FFF2-40B4-BE49-F238E27FC236}">
                    <a16:creationId xmlns:a16="http://schemas.microsoft.com/office/drawing/2014/main" id="{AAA419C3-5486-4080-9272-D8E7E06CFDA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4" name="Oval 173">
                <a:extLst>
                  <a:ext uri="{FF2B5EF4-FFF2-40B4-BE49-F238E27FC236}">
                    <a16:creationId xmlns:a16="http://schemas.microsoft.com/office/drawing/2014/main" id="{DDA2ABF9-FE1D-48E9-9C72-620E2F04780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48" name="Rectangle 147">
              <a:extLst>
                <a:ext uri="{FF2B5EF4-FFF2-40B4-BE49-F238E27FC236}">
                  <a16:creationId xmlns:a16="http://schemas.microsoft.com/office/drawing/2014/main" id="{BA93AAF9-5FE9-4D2F-BB3D-BADF44C63199}"/>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49" name="Straight Connector 148">
              <a:extLst>
                <a:ext uri="{FF2B5EF4-FFF2-40B4-BE49-F238E27FC236}">
                  <a16:creationId xmlns:a16="http://schemas.microsoft.com/office/drawing/2014/main" id="{B83D94B9-85C3-4746-9602-67FFAB41876C}"/>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50" name="Group 149">
              <a:extLst>
                <a:ext uri="{FF2B5EF4-FFF2-40B4-BE49-F238E27FC236}">
                  <a16:creationId xmlns:a16="http://schemas.microsoft.com/office/drawing/2014/main" id="{15D1938B-A79D-4D93-BD11-33C81DB4B441}"/>
                </a:ext>
              </a:extLst>
            </p:cNvPr>
            <p:cNvGrpSpPr/>
            <p:nvPr/>
          </p:nvGrpSpPr>
          <p:grpSpPr>
            <a:xfrm>
              <a:off x="1365987" y="1617938"/>
              <a:ext cx="62416" cy="16710"/>
              <a:chOff x="4469567" y="3339387"/>
              <a:chExt cx="130678" cy="27432"/>
            </a:xfrm>
            <a:grpFill/>
          </p:grpSpPr>
          <p:sp>
            <p:nvSpPr>
              <p:cNvPr id="169" name="Oval 168">
                <a:extLst>
                  <a:ext uri="{FF2B5EF4-FFF2-40B4-BE49-F238E27FC236}">
                    <a16:creationId xmlns:a16="http://schemas.microsoft.com/office/drawing/2014/main" id="{42E9F1A9-441E-49BF-957D-DAAD70937E6B}"/>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0" name="Oval 169">
                <a:extLst>
                  <a:ext uri="{FF2B5EF4-FFF2-40B4-BE49-F238E27FC236}">
                    <a16:creationId xmlns:a16="http://schemas.microsoft.com/office/drawing/2014/main" id="{13F82626-24ED-4EBE-98AA-BEB5ABE01E02}"/>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71" name="Oval 170">
                <a:extLst>
                  <a:ext uri="{FF2B5EF4-FFF2-40B4-BE49-F238E27FC236}">
                    <a16:creationId xmlns:a16="http://schemas.microsoft.com/office/drawing/2014/main" id="{8827FEAE-01D5-4A71-8770-3132509AF56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1" name="Rectangle 150">
              <a:extLst>
                <a:ext uri="{FF2B5EF4-FFF2-40B4-BE49-F238E27FC236}">
                  <a16:creationId xmlns:a16="http://schemas.microsoft.com/office/drawing/2014/main" id="{222BCC1F-D548-4120-B953-E3C60900B158}"/>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2" name="Straight Connector 151">
              <a:extLst>
                <a:ext uri="{FF2B5EF4-FFF2-40B4-BE49-F238E27FC236}">
                  <a16:creationId xmlns:a16="http://schemas.microsoft.com/office/drawing/2014/main" id="{8B281411-DBEB-4419-B3F5-19658021C5D8}"/>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53" name="Group 152">
              <a:extLst>
                <a:ext uri="{FF2B5EF4-FFF2-40B4-BE49-F238E27FC236}">
                  <a16:creationId xmlns:a16="http://schemas.microsoft.com/office/drawing/2014/main" id="{5B931213-575E-47AA-A0EC-F74F4DAC1E64}"/>
                </a:ext>
              </a:extLst>
            </p:cNvPr>
            <p:cNvGrpSpPr/>
            <p:nvPr/>
          </p:nvGrpSpPr>
          <p:grpSpPr>
            <a:xfrm>
              <a:off x="1365987" y="1509890"/>
              <a:ext cx="62416" cy="16710"/>
              <a:chOff x="4469567" y="3339387"/>
              <a:chExt cx="130678" cy="27432"/>
            </a:xfrm>
            <a:grpFill/>
          </p:grpSpPr>
          <p:sp>
            <p:nvSpPr>
              <p:cNvPr id="166" name="Oval 165">
                <a:extLst>
                  <a:ext uri="{FF2B5EF4-FFF2-40B4-BE49-F238E27FC236}">
                    <a16:creationId xmlns:a16="http://schemas.microsoft.com/office/drawing/2014/main" id="{BB38D956-379D-4AAD-933E-C6DBFE5A4B5C}"/>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7" name="Oval 166">
                <a:extLst>
                  <a:ext uri="{FF2B5EF4-FFF2-40B4-BE49-F238E27FC236}">
                    <a16:creationId xmlns:a16="http://schemas.microsoft.com/office/drawing/2014/main" id="{ECB18950-5CCE-481B-BBA8-94F353B29F3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8" name="Oval 167">
                <a:extLst>
                  <a:ext uri="{FF2B5EF4-FFF2-40B4-BE49-F238E27FC236}">
                    <a16:creationId xmlns:a16="http://schemas.microsoft.com/office/drawing/2014/main" id="{5239D0F7-E94E-4864-A93B-C5DD54C8C25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4" name="Rectangle 153">
              <a:extLst>
                <a:ext uri="{FF2B5EF4-FFF2-40B4-BE49-F238E27FC236}">
                  <a16:creationId xmlns:a16="http://schemas.microsoft.com/office/drawing/2014/main" id="{005D0E86-AF4F-43C5-A06B-CE0C2BF78981}"/>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5" name="Straight Connector 154">
              <a:extLst>
                <a:ext uri="{FF2B5EF4-FFF2-40B4-BE49-F238E27FC236}">
                  <a16:creationId xmlns:a16="http://schemas.microsoft.com/office/drawing/2014/main" id="{F8C3C69E-E65B-41A8-B4F1-FC3B603E644A}"/>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56" name="Group 155">
              <a:extLst>
                <a:ext uri="{FF2B5EF4-FFF2-40B4-BE49-F238E27FC236}">
                  <a16:creationId xmlns:a16="http://schemas.microsoft.com/office/drawing/2014/main" id="{04BCA7FA-BA4C-4188-AAC6-E81A67FA855F}"/>
                </a:ext>
              </a:extLst>
            </p:cNvPr>
            <p:cNvGrpSpPr/>
            <p:nvPr/>
          </p:nvGrpSpPr>
          <p:grpSpPr>
            <a:xfrm>
              <a:off x="1365987" y="1401841"/>
              <a:ext cx="62416" cy="16710"/>
              <a:chOff x="4469567" y="3339387"/>
              <a:chExt cx="130678" cy="27432"/>
            </a:xfrm>
            <a:grpFill/>
          </p:grpSpPr>
          <p:sp>
            <p:nvSpPr>
              <p:cNvPr id="163" name="Oval 162">
                <a:extLst>
                  <a:ext uri="{FF2B5EF4-FFF2-40B4-BE49-F238E27FC236}">
                    <a16:creationId xmlns:a16="http://schemas.microsoft.com/office/drawing/2014/main" id="{8A242E2C-F547-40D7-89EB-E12037AC6958}"/>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4" name="Oval 163">
                <a:extLst>
                  <a:ext uri="{FF2B5EF4-FFF2-40B4-BE49-F238E27FC236}">
                    <a16:creationId xmlns:a16="http://schemas.microsoft.com/office/drawing/2014/main" id="{59EFD703-F4CF-426F-96C0-4B7404A6DAA5}"/>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5" name="Oval 164">
                <a:extLst>
                  <a:ext uri="{FF2B5EF4-FFF2-40B4-BE49-F238E27FC236}">
                    <a16:creationId xmlns:a16="http://schemas.microsoft.com/office/drawing/2014/main" id="{C1D0EC53-7943-4A0E-8674-A80ACD7FBBC4}"/>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57" name="Rectangle 156">
              <a:extLst>
                <a:ext uri="{FF2B5EF4-FFF2-40B4-BE49-F238E27FC236}">
                  <a16:creationId xmlns:a16="http://schemas.microsoft.com/office/drawing/2014/main" id="{BEA21C1B-C45C-4AF4-8348-C931D050836E}"/>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58" name="Straight Connector 157">
              <a:extLst>
                <a:ext uri="{FF2B5EF4-FFF2-40B4-BE49-F238E27FC236}">
                  <a16:creationId xmlns:a16="http://schemas.microsoft.com/office/drawing/2014/main" id="{9EDCBDBB-AECE-42AF-93EC-CFC918A5F2C2}"/>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59" name="Group 158">
              <a:extLst>
                <a:ext uri="{FF2B5EF4-FFF2-40B4-BE49-F238E27FC236}">
                  <a16:creationId xmlns:a16="http://schemas.microsoft.com/office/drawing/2014/main" id="{0EE8EBDB-23CF-4493-B0DF-8E17E1431691}"/>
                </a:ext>
              </a:extLst>
            </p:cNvPr>
            <p:cNvGrpSpPr/>
            <p:nvPr/>
          </p:nvGrpSpPr>
          <p:grpSpPr>
            <a:xfrm>
              <a:off x="1365987" y="1293794"/>
              <a:ext cx="62416" cy="16710"/>
              <a:chOff x="4469567" y="3339387"/>
              <a:chExt cx="130678" cy="27432"/>
            </a:xfrm>
            <a:grpFill/>
          </p:grpSpPr>
          <p:sp>
            <p:nvSpPr>
              <p:cNvPr id="160" name="Oval 159">
                <a:extLst>
                  <a:ext uri="{FF2B5EF4-FFF2-40B4-BE49-F238E27FC236}">
                    <a16:creationId xmlns:a16="http://schemas.microsoft.com/office/drawing/2014/main" id="{5A4F0AD4-495F-4A2D-BC52-A22FF0F8454D}"/>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1" name="Oval 160">
                <a:extLst>
                  <a:ext uri="{FF2B5EF4-FFF2-40B4-BE49-F238E27FC236}">
                    <a16:creationId xmlns:a16="http://schemas.microsoft.com/office/drawing/2014/main" id="{9F3E37EF-7E46-496D-8809-38149E526F7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162" name="Oval 161">
                <a:extLst>
                  <a:ext uri="{FF2B5EF4-FFF2-40B4-BE49-F238E27FC236}">
                    <a16:creationId xmlns:a16="http://schemas.microsoft.com/office/drawing/2014/main" id="{03E60541-6D0E-46CF-81B4-62C6863EF20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sp>
        <p:nvSpPr>
          <p:cNvPr id="178" name="TextBox 177">
            <a:extLst>
              <a:ext uri="{FF2B5EF4-FFF2-40B4-BE49-F238E27FC236}">
                <a16:creationId xmlns:a16="http://schemas.microsoft.com/office/drawing/2014/main" id="{C82F1020-30B3-4720-9E17-165EB8FF72E4}"/>
              </a:ext>
            </a:extLst>
          </p:cNvPr>
          <p:cNvSpPr txBox="1">
            <a:spLocks noChangeArrowheads="1"/>
          </p:cNvSpPr>
          <p:nvPr/>
        </p:nvSpPr>
        <p:spPr bwMode="auto">
          <a:xfrm>
            <a:off x="5994991" y="1738366"/>
            <a:ext cx="793450" cy="438582"/>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Reverse proxy/ web server</a:t>
            </a:r>
            <a:endParaRPr lang="en-US" sz="750" dirty="0">
              <a:solidFill>
                <a:srgbClr val="FFFFFF"/>
              </a:solidFill>
              <a:latin typeface="Amazon Ember" panose="02000000000000000000" pitchFamily="2" charset="0"/>
              <a:ea typeface="Verdana" pitchFamily="34" charset="0"/>
            </a:endParaRPr>
          </a:p>
        </p:txBody>
      </p:sp>
      <p:cxnSp>
        <p:nvCxnSpPr>
          <p:cNvPr id="179" name="Straight Arrow Connector 178">
            <a:extLst>
              <a:ext uri="{FF2B5EF4-FFF2-40B4-BE49-F238E27FC236}">
                <a16:creationId xmlns:a16="http://schemas.microsoft.com/office/drawing/2014/main" id="{0D2B5B13-1B2E-43CF-BEC4-6F9E6A035525}"/>
              </a:ext>
            </a:extLst>
          </p:cNvPr>
          <p:cNvCxnSpPr>
            <a:cxnSpLocks/>
          </p:cNvCxnSpPr>
          <p:nvPr/>
        </p:nvCxnSpPr>
        <p:spPr>
          <a:xfrm>
            <a:off x="5772661" y="2259941"/>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180" name="Group 179">
            <a:extLst>
              <a:ext uri="{FF2B5EF4-FFF2-40B4-BE49-F238E27FC236}">
                <a16:creationId xmlns:a16="http://schemas.microsoft.com/office/drawing/2014/main" id="{4D2B83CD-4539-4C92-AFFF-7ACCBCB12BC8}"/>
              </a:ext>
            </a:extLst>
          </p:cNvPr>
          <p:cNvGrpSpPr/>
          <p:nvPr/>
        </p:nvGrpSpPr>
        <p:grpSpPr>
          <a:xfrm>
            <a:off x="5686891" y="2774163"/>
            <a:ext cx="276483" cy="500856"/>
            <a:chOff x="1338479" y="1250065"/>
            <a:chExt cx="355724" cy="644410"/>
          </a:xfrm>
          <a:solidFill>
            <a:srgbClr val="282828"/>
          </a:solidFill>
        </p:grpSpPr>
        <p:sp>
          <p:nvSpPr>
            <p:cNvPr id="181" name="Rectangle 180">
              <a:extLst>
                <a:ext uri="{FF2B5EF4-FFF2-40B4-BE49-F238E27FC236}">
                  <a16:creationId xmlns:a16="http://schemas.microsoft.com/office/drawing/2014/main" id="{EA9591B3-95AA-421F-86FB-E02F085A270F}"/>
                </a:ext>
              </a:extLst>
            </p:cNvPr>
            <p:cNvSpPr/>
            <p:nvPr/>
          </p:nvSpPr>
          <p:spPr>
            <a:xfrm>
              <a:off x="1338479" y="1790306"/>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2" name="Straight Connector 181">
              <a:extLst>
                <a:ext uri="{FF2B5EF4-FFF2-40B4-BE49-F238E27FC236}">
                  <a16:creationId xmlns:a16="http://schemas.microsoft.com/office/drawing/2014/main" id="{BFF3E339-E051-4855-82A6-AF5B7B737146}"/>
                </a:ext>
              </a:extLst>
            </p:cNvPr>
            <p:cNvCxnSpPr>
              <a:cxnSpLocks/>
            </p:cNvCxnSpPr>
            <p:nvPr/>
          </p:nvCxnSpPr>
          <p:spPr>
            <a:xfrm>
              <a:off x="1448324" y="1843283"/>
              <a:ext cx="218372" cy="0"/>
            </a:xfrm>
            <a:prstGeom prst="line">
              <a:avLst/>
            </a:prstGeom>
            <a:grpFill/>
            <a:ln w="12700" cap="rnd" cmpd="sng" algn="ctr">
              <a:solidFill>
                <a:srgbClr val="527FFF"/>
              </a:solidFill>
              <a:prstDash val="solid"/>
            </a:ln>
            <a:effectLst/>
          </p:spPr>
        </p:cxnSp>
        <p:grpSp>
          <p:nvGrpSpPr>
            <p:cNvPr id="183" name="Group 182">
              <a:extLst>
                <a:ext uri="{FF2B5EF4-FFF2-40B4-BE49-F238E27FC236}">
                  <a16:creationId xmlns:a16="http://schemas.microsoft.com/office/drawing/2014/main" id="{6384E216-973A-4F38-9C7B-B049F5B4E5D4}"/>
                </a:ext>
              </a:extLst>
            </p:cNvPr>
            <p:cNvGrpSpPr/>
            <p:nvPr/>
          </p:nvGrpSpPr>
          <p:grpSpPr>
            <a:xfrm>
              <a:off x="1365987" y="1834035"/>
              <a:ext cx="62416" cy="16710"/>
              <a:chOff x="4469567" y="3339387"/>
              <a:chExt cx="130678" cy="27432"/>
            </a:xfrm>
            <a:grpFill/>
          </p:grpSpPr>
          <p:sp>
            <p:nvSpPr>
              <p:cNvPr id="214" name="Oval 213">
                <a:extLst>
                  <a:ext uri="{FF2B5EF4-FFF2-40B4-BE49-F238E27FC236}">
                    <a16:creationId xmlns:a16="http://schemas.microsoft.com/office/drawing/2014/main" id="{A6EF8742-0C41-4F1B-B6BD-F745306690B9}"/>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5" name="Oval 214">
                <a:extLst>
                  <a:ext uri="{FF2B5EF4-FFF2-40B4-BE49-F238E27FC236}">
                    <a16:creationId xmlns:a16="http://schemas.microsoft.com/office/drawing/2014/main" id="{8174A17F-7A37-4F1A-A690-A6E5D5B0E616}"/>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6" name="Oval 215">
                <a:extLst>
                  <a:ext uri="{FF2B5EF4-FFF2-40B4-BE49-F238E27FC236}">
                    <a16:creationId xmlns:a16="http://schemas.microsoft.com/office/drawing/2014/main" id="{BD3276B9-4A46-4C20-90EF-8124D5C10D80}"/>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4" name="Rectangle 183">
              <a:extLst>
                <a:ext uri="{FF2B5EF4-FFF2-40B4-BE49-F238E27FC236}">
                  <a16:creationId xmlns:a16="http://schemas.microsoft.com/office/drawing/2014/main" id="{6AC77E79-1343-460D-8BED-C8930AD82657}"/>
                </a:ext>
              </a:extLst>
            </p:cNvPr>
            <p:cNvSpPr/>
            <p:nvPr/>
          </p:nvSpPr>
          <p:spPr>
            <a:xfrm>
              <a:off x="1338479" y="1682257"/>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5" name="Straight Connector 184">
              <a:extLst>
                <a:ext uri="{FF2B5EF4-FFF2-40B4-BE49-F238E27FC236}">
                  <a16:creationId xmlns:a16="http://schemas.microsoft.com/office/drawing/2014/main" id="{992267D6-473A-4857-A1BD-1DC26FD7943D}"/>
                </a:ext>
              </a:extLst>
            </p:cNvPr>
            <p:cNvCxnSpPr>
              <a:cxnSpLocks/>
            </p:cNvCxnSpPr>
            <p:nvPr/>
          </p:nvCxnSpPr>
          <p:spPr>
            <a:xfrm>
              <a:off x="1448324" y="1735234"/>
              <a:ext cx="218372" cy="0"/>
            </a:xfrm>
            <a:prstGeom prst="line">
              <a:avLst/>
            </a:prstGeom>
            <a:grpFill/>
            <a:ln w="12700" cap="rnd" cmpd="sng" algn="ctr">
              <a:solidFill>
                <a:srgbClr val="527FFF"/>
              </a:solidFill>
              <a:prstDash val="solid"/>
            </a:ln>
            <a:effectLst/>
          </p:spPr>
        </p:cxnSp>
        <p:grpSp>
          <p:nvGrpSpPr>
            <p:cNvPr id="186" name="Group 185">
              <a:extLst>
                <a:ext uri="{FF2B5EF4-FFF2-40B4-BE49-F238E27FC236}">
                  <a16:creationId xmlns:a16="http://schemas.microsoft.com/office/drawing/2014/main" id="{F1E9B67C-64E4-4FAF-AFB0-4307515AA6B1}"/>
                </a:ext>
              </a:extLst>
            </p:cNvPr>
            <p:cNvGrpSpPr/>
            <p:nvPr/>
          </p:nvGrpSpPr>
          <p:grpSpPr>
            <a:xfrm>
              <a:off x="1365987" y="1725986"/>
              <a:ext cx="62416" cy="16710"/>
              <a:chOff x="4469567" y="3339387"/>
              <a:chExt cx="130678" cy="27432"/>
            </a:xfrm>
            <a:grpFill/>
          </p:grpSpPr>
          <p:sp>
            <p:nvSpPr>
              <p:cNvPr id="211" name="Oval 210">
                <a:extLst>
                  <a:ext uri="{FF2B5EF4-FFF2-40B4-BE49-F238E27FC236}">
                    <a16:creationId xmlns:a16="http://schemas.microsoft.com/office/drawing/2014/main" id="{72389EC7-1F5F-4B4F-9A64-A0DEE831596F}"/>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2" name="Oval 211">
                <a:extLst>
                  <a:ext uri="{FF2B5EF4-FFF2-40B4-BE49-F238E27FC236}">
                    <a16:creationId xmlns:a16="http://schemas.microsoft.com/office/drawing/2014/main" id="{53C12C7E-315C-4EE8-AB14-04457CD6622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3" name="Oval 212">
                <a:extLst>
                  <a:ext uri="{FF2B5EF4-FFF2-40B4-BE49-F238E27FC236}">
                    <a16:creationId xmlns:a16="http://schemas.microsoft.com/office/drawing/2014/main" id="{1002EE41-542E-4E4B-9430-52F3EEEC4EFE}"/>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87" name="Rectangle 186">
              <a:extLst>
                <a:ext uri="{FF2B5EF4-FFF2-40B4-BE49-F238E27FC236}">
                  <a16:creationId xmlns:a16="http://schemas.microsoft.com/office/drawing/2014/main" id="{AC51BA08-6C59-4F19-B8C4-6AEADDE28F99}"/>
                </a:ext>
              </a:extLst>
            </p:cNvPr>
            <p:cNvSpPr/>
            <p:nvPr/>
          </p:nvSpPr>
          <p:spPr>
            <a:xfrm>
              <a:off x="1338479" y="1574209"/>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88" name="Straight Connector 187">
              <a:extLst>
                <a:ext uri="{FF2B5EF4-FFF2-40B4-BE49-F238E27FC236}">
                  <a16:creationId xmlns:a16="http://schemas.microsoft.com/office/drawing/2014/main" id="{7D128404-0AD3-4581-974B-A30118FE1817}"/>
                </a:ext>
              </a:extLst>
            </p:cNvPr>
            <p:cNvCxnSpPr>
              <a:cxnSpLocks/>
            </p:cNvCxnSpPr>
            <p:nvPr/>
          </p:nvCxnSpPr>
          <p:spPr>
            <a:xfrm>
              <a:off x="1448324" y="1627186"/>
              <a:ext cx="218372" cy="0"/>
            </a:xfrm>
            <a:prstGeom prst="line">
              <a:avLst/>
            </a:prstGeom>
            <a:grpFill/>
            <a:ln w="12700" cap="rnd" cmpd="sng" algn="ctr">
              <a:solidFill>
                <a:srgbClr val="527FFF"/>
              </a:solidFill>
              <a:prstDash val="solid"/>
            </a:ln>
            <a:effectLst/>
          </p:spPr>
        </p:cxnSp>
        <p:grpSp>
          <p:nvGrpSpPr>
            <p:cNvPr id="189" name="Group 188">
              <a:extLst>
                <a:ext uri="{FF2B5EF4-FFF2-40B4-BE49-F238E27FC236}">
                  <a16:creationId xmlns:a16="http://schemas.microsoft.com/office/drawing/2014/main" id="{89BE6268-D4CC-4F58-84AA-56ACC9296195}"/>
                </a:ext>
              </a:extLst>
            </p:cNvPr>
            <p:cNvGrpSpPr/>
            <p:nvPr/>
          </p:nvGrpSpPr>
          <p:grpSpPr>
            <a:xfrm>
              <a:off x="1365987" y="1617938"/>
              <a:ext cx="62416" cy="16710"/>
              <a:chOff x="4469567" y="3339387"/>
              <a:chExt cx="130678" cy="27432"/>
            </a:xfrm>
            <a:grpFill/>
          </p:grpSpPr>
          <p:sp>
            <p:nvSpPr>
              <p:cNvPr id="208" name="Oval 207">
                <a:extLst>
                  <a:ext uri="{FF2B5EF4-FFF2-40B4-BE49-F238E27FC236}">
                    <a16:creationId xmlns:a16="http://schemas.microsoft.com/office/drawing/2014/main" id="{1526BA9E-2D89-4791-8091-D949562AD333}"/>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9" name="Oval 208">
                <a:extLst>
                  <a:ext uri="{FF2B5EF4-FFF2-40B4-BE49-F238E27FC236}">
                    <a16:creationId xmlns:a16="http://schemas.microsoft.com/office/drawing/2014/main" id="{2A267A63-1FC4-4BCB-8CE4-150B5CEDA6C3}"/>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10" name="Oval 209">
                <a:extLst>
                  <a:ext uri="{FF2B5EF4-FFF2-40B4-BE49-F238E27FC236}">
                    <a16:creationId xmlns:a16="http://schemas.microsoft.com/office/drawing/2014/main" id="{1500C59A-B622-41AD-821D-6F9FBF15EC9D}"/>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0" name="Rectangle 189">
              <a:extLst>
                <a:ext uri="{FF2B5EF4-FFF2-40B4-BE49-F238E27FC236}">
                  <a16:creationId xmlns:a16="http://schemas.microsoft.com/office/drawing/2014/main" id="{BAC84DB2-E327-4B70-80FB-ADC756E2C223}"/>
                </a:ext>
              </a:extLst>
            </p:cNvPr>
            <p:cNvSpPr/>
            <p:nvPr/>
          </p:nvSpPr>
          <p:spPr>
            <a:xfrm>
              <a:off x="1338479" y="1466161"/>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1" name="Straight Connector 190">
              <a:extLst>
                <a:ext uri="{FF2B5EF4-FFF2-40B4-BE49-F238E27FC236}">
                  <a16:creationId xmlns:a16="http://schemas.microsoft.com/office/drawing/2014/main" id="{799F43D9-8026-47DD-B353-1BDFED33BD87}"/>
                </a:ext>
              </a:extLst>
            </p:cNvPr>
            <p:cNvCxnSpPr>
              <a:cxnSpLocks/>
            </p:cNvCxnSpPr>
            <p:nvPr/>
          </p:nvCxnSpPr>
          <p:spPr>
            <a:xfrm>
              <a:off x="1448324" y="1519138"/>
              <a:ext cx="218372" cy="0"/>
            </a:xfrm>
            <a:prstGeom prst="line">
              <a:avLst/>
            </a:prstGeom>
            <a:grpFill/>
            <a:ln w="12700" cap="rnd" cmpd="sng" algn="ctr">
              <a:solidFill>
                <a:srgbClr val="527FFF"/>
              </a:solidFill>
              <a:prstDash val="solid"/>
            </a:ln>
            <a:effectLst/>
          </p:spPr>
        </p:cxnSp>
        <p:grpSp>
          <p:nvGrpSpPr>
            <p:cNvPr id="192" name="Group 191">
              <a:extLst>
                <a:ext uri="{FF2B5EF4-FFF2-40B4-BE49-F238E27FC236}">
                  <a16:creationId xmlns:a16="http://schemas.microsoft.com/office/drawing/2014/main" id="{99F257AB-6F98-4CBA-87AB-710DE698DD2A}"/>
                </a:ext>
              </a:extLst>
            </p:cNvPr>
            <p:cNvGrpSpPr/>
            <p:nvPr/>
          </p:nvGrpSpPr>
          <p:grpSpPr>
            <a:xfrm>
              <a:off x="1365987" y="1509890"/>
              <a:ext cx="62416" cy="16710"/>
              <a:chOff x="4469567" y="3339387"/>
              <a:chExt cx="130678" cy="27432"/>
            </a:xfrm>
            <a:grpFill/>
          </p:grpSpPr>
          <p:sp>
            <p:nvSpPr>
              <p:cNvPr id="205" name="Oval 204">
                <a:extLst>
                  <a:ext uri="{FF2B5EF4-FFF2-40B4-BE49-F238E27FC236}">
                    <a16:creationId xmlns:a16="http://schemas.microsoft.com/office/drawing/2014/main" id="{FF8D38A5-F3EF-4DDC-BE6B-DD69B6618E27}"/>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6" name="Oval 205">
                <a:extLst>
                  <a:ext uri="{FF2B5EF4-FFF2-40B4-BE49-F238E27FC236}">
                    <a16:creationId xmlns:a16="http://schemas.microsoft.com/office/drawing/2014/main" id="{46CAE77D-4CCD-4284-B001-B8280F57F36B}"/>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7" name="Oval 206">
                <a:extLst>
                  <a:ext uri="{FF2B5EF4-FFF2-40B4-BE49-F238E27FC236}">
                    <a16:creationId xmlns:a16="http://schemas.microsoft.com/office/drawing/2014/main" id="{33D5D7AB-E516-4127-8423-C872A7235BD9}"/>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3" name="Rectangle 192">
              <a:extLst>
                <a:ext uri="{FF2B5EF4-FFF2-40B4-BE49-F238E27FC236}">
                  <a16:creationId xmlns:a16="http://schemas.microsoft.com/office/drawing/2014/main" id="{862BAD3F-4D7C-4D2B-916E-02F263699D64}"/>
                </a:ext>
              </a:extLst>
            </p:cNvPr>
            <p:cNvSpPr/>
            <p:nvPr/>
          </p:nvSpPr>
          <p:spPr>
            <a:xfrm>
              <a:off x="1338479" y="1358112"/>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4" name="Straight Connector 193">
              <a:extLst>
                <a:ext uri="{FF2B5EF4-FFF2-40B4-BE49-F238E27FC236}">
                  <a16:creationId xmlns:a16="http://schemas.microsoft.com/office/drawing/2014/main" id="{211309EC-9C0B-4BCB-B033-C7BFCAA91DD5}"/>
                </a:ext>
              </a:extLst>
            </p:cNvPr>
            <p:cNvCxnSpPr>
              <a:cxnSpLocks/>
            </p:cNvCxnSpPr>
            <p:nvPr/>
          </p:nvCxnSpPr>
          <p:spPr>
            <a:xfrm>
              <a:off x="1448324" y="1411089"/>
              <a:ext cx="218372" cy="0"/>
            </a:xfrm>
            <a:prstGeom prst="line">
              <a:avLst/>
            </a:prstGeom>
            <a:grpFill/>
            <a:ln w="12700" cap="rnd" cmpd="sng" algn="ctr">
              <a:solidFill>
                <a:srgbClr val="527FFF"/>
              </a:solidFill>
              <a:prstDash val="solid"/>
            </a:ln>
            <a:effectLst/>
          </p:spPr>
        </p:cxnSp>
        <p:grpSp>
          <p:nvGrpSpPr>
            <p:cNvPr id="195" name="Group 194">
              <a:extLst>
                <a:ext uri="{FF2B5EF4-FFF2-40B4-BE49-F238E27FC236}">
                  <a16:creationId xmlns:a16="http://schemas.microsoft.com/office/drawing/2014/main" id="{1418DBDC-E7CC-46D4-A007-FE8A53C508A7}"/>
                </a:ext>
              </a:extLst>
            </p:cNvPr>
            <p:cNvGrpSpPr/>
            <p:nvPr/>
          </p:nvGrpSpPr>
          <p:grpSpPr>
            <a:xfrm>
              <a:off x="1365987" y="1401841"/>
              <a:ext cx="62416" cy="16710"/>
              <a:chOff x="4469567" y="3339387"/>
              <a:chExt cx="130678" cy="27432"/>
            </a:xfrm>
            <a:grpFill/>
          </p:grpSpPr>
          <p:sp>
            <p:nvSpPr>
              <p:cNvPr id="202" name="Oval 201">
                <a:extLst>
                  <a:ext uri="{FF2B5EF4-FFF2-40B4-BE49-F238E27FC236}">
                    <a16:creationId xmlns:a16="http://schemas.microsoft.com/office/drawing/2014/main" id="{03408791-230A-4DC8-9BEE-278831E38E3A}"/>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3" name="Oval 202">
                <a:extLst>
                  <a:ext uri="{FF2B5EF4-FFF2-40B4-BE49-F238E27FC236}">
                    <a16:creationId xmlns:a16="http://schemas.microsoft.com/office/drawing/2014/main" id="{2403A01C-55F5-41FF-923E-A753B685B45D}"/>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4" name="Oval 203">
                <a:extLst>
                  <a:ext uri="{FF2B5EF4-FFF2-40B4-BE49-F238E27FC236}">
                    <a16:creationId xmlns:a16="http://schemas.microsoft.com/office/drawing/2014/main" id="{D763D23D-E210-4C4E-BC0D-41CC57CEE86A}"/>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sp>
          <p:nvSpPr>
            <p:cNvPr id="196" name="Rectangle 195">
              <a:extLst>
                <a:ext uri="{FF2B5EF4-FFF2-40B4-BE49-F238E27FC236}">
                  <a16:creationId xmlns:a16="http://schemas.microsoft.com/office/drawing/2014/main" id="{C9B5DD3F-625D-4CEA-B466-9365C6F49D3E}"/>
                </a:ext>
              </a:extLst>
            </p:cNvPr>
            <p:cNvSpPr/>
            <p:nvPr/>
          </p:nvSpPr>
          <p:spPr>
            <a:xfrm>
              <a:off x="1338479" y="1250065"/>
              <a:ext cx="355724" cy="104169"/>
            </a:xfrm>
            <a:prstGeom prst="rect">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cxnSp>
          <p:nvCxnSpPr>
            <p:cNvPr id="197" name="Straight Connector 196">
              <a:extLst>
                <a:ext uri="{FF2B5EF4-FFF2-40B4-BE49-F238E27FC236}">
                  <a16:creationId xmlns:a16="http://schemas.microsoft.com/office/drawing/2014/main" id="{CB9F553C-FB5D-49B3-BB6A-F08FAD3F48AC}"/>
                </a:ext>
              </a:extLst>
            </p:cNvPr>
            <p:cNvCxnSpPr>
              <a:cxnSpLocks/>
            </p:cNvCxnSpPr>
            <p:nvPr/>
          </p:nvCxnSpPr>
          <p:spPr>
            <a:xfrm>
              <a:off x="1448324" y="1303042"/>
              <a:ext cx="218372" cy="0"/>
            </a:xfrm>
            <a:prstGeom prst="line">
              <a:avLst/>
            </a:prstGeom>
            <a:grpFill/>
            <a:ln w="12700" cap="rnd" cmpd="sng" algn="ctr">
              <a:solidFill>
                <a:srgbClr val="527FFF"/>
              </a:solidFill>
              <a:prstDash val="solid"/>
            </a:ln>
            <a:effectLst/>
          </p:spPr>
        </p:cxnSp>
        <p:grpSp>
          <p:nvGrpSpPr>
            <p:cNvPr id="198" name="Group 197">
              <a:extLst>
                <a:ext uri="{FF2B5EF4-FFF2-40B4-BE49-F238E27FC236}">
                  <a16:creationId xmlns:a16="http://schemas.microsoft.com/office/drawing/2014/main" id="{D06073B7-416B-42D0-AB23-E572842B2D3B}"/>
                </a:ext>
              </a:extLst>
            </p:cNvPr>
            <p:cNvGrpSpPr/>
            <p:nvPr/>
          </p:nvGrpSpPr>
          <p:grpSpPr>
            <a:xfrm>
              <a:off x="1365987" y="1293794"/>
              <a:ext cx="62416" cy="16710"/>
              <a:chOff x="4469567" y="3339387"/>
              <a:chExt cx="130678" cy="27432"/>
            </a:xfrm>
            <a:grpFill/>
          </p:grpSpPr>
          <p:sp>
            <p:nvSpPr>
              <p:cNvPr id="199" name="Oval 198">
                <a:extLst>
                  <a:ext uri="{FF2B5EF4-FFF2-40B4-BE49-F238E27FC236}">
                    <a16:creationId xmlns:a16="http://schemas.microsoft.com/office/drawing/2014/main" id="{1BDE3143-A1A3-4821-B47B-0603CD4EB921}"/>
                  </a:ext>
                </a:extLst>
              </p:cNvPr>
              <p:cNvSpPr/>
              <p:nvPr/>
            </p:nvSpPr>
            <p:spPr>
              <a:xfrm>
                <a:off x="4469567"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0" name="Oval 199">
                <a:extLst>
                  <a:ext uri="{FF2B5EF4-FFF2-40B4-BE49-F238E27FC236}">
                    <a16:creationId xmlns:a16="http://schemas.microsoft.com/office/drawing/2014/main" id="{15AB37C4-9994-4A1F-AD67-19E18CD12ECC}"/>
                  </a:ext>
                </a:extLst>
              </p:cNvPr>
              <p:cNvSpPr/>
              <p:nvPr/>
            </p:nvSpPr>
            <p:spPr>
              <a:xfrm>
                <a:off x="4521190"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sp>
            <p:nvSpPr>
              <p:cNvPr id="201" name="Oval 200">
                <a:extLst>
                  <a:ext uri="{FF2B5EF4-FFF2-40B4-BE49-F238E27FC236}">
                    <a16:creationId xmlns:a16="http://schemas.microsoft.com/office/drawing/2014/main" id="{301DF514-CF29-4ABB-B35A-650748EC59B1}"/>
                  </a:ext>
                </a:extLst>
              </p:cNvPr>
              <p:cNvSpPr/>
              <p:nvPr/>
            </p:nvSpPr>
            <p:spPr>
              <a:xfrm>
                <a:off x="4572813" y="3339387"/>
                <a:ext cx="27432" cy="27432"/>
              </a:xfrm>
              <a:prstGeom prst="ellipse">
                <a:avLst/>
              </a:prstGeom>
              <a:grpFill/>
              <a:ln w="12700" cap="rnd" cmpd="sng" algn="ctr">
                <a:solidFill>
                  <a:schemeClr val="tx1"/>
                </a:solidFill>
                <a:prstDash val="solid"/>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a:defRPr/>
                </a:pPr>
                <a:endParaRPr lang="en-US" sz="1125" kern="0" dirty="0">
                  <a:solidFill>
                    <a:prstClr val="white"/>
                  </a:solidFill>
                  <a:latin typeface="Arial"/>
                </a:endParaRPr>
              </a:p>
            </p:txBody>
          </p:sp>
        </p:grpSp>
      </p:grpSp>
      <p:sp>
        <p:nvSpPr>
          <p:cNvPr id="217" name="TextBox 216">
            <a:extLst>
              <a:ext uri="{FF2B5EF4-FFF2-40B4-BE49-F238E27FC236}">
                <a16:creationId xmlns:a16="http://schemas.microsoft.com/office/drawing/2014/main" id="{D43DB98C-2E1E-4E25-B29B-B73F6B1CE747}"/>
              </a:ext>
            </a:extLst>
          </p:cNvPr>
          <p:cNvSpPr txBox="1">
            <a:spLocks noChangeArrowheads="1"/>
          </p:cNvSpPr>
          <p:nvPr/>
        </p:nvSpPr>
        <p:spPr bwMode="auto">
          <a:xfrm>
            <a:off x="6047462" y="2878490"/>
            <a:ext cx="666895" cy="323165"/>
          </a:xfrm>
          <a:prstGeom prst="rect">
            <a:avLst/>
          </a:prstGeom>
          <a:noFill/>
          <a:ln w="9525">
            <a:noFill/>
            <a:miter lim="800000"/>
            <a:headEnd/>
            <a:tailEnd/>
          </a:ln>
        </p:spPr>
        <p:txBody>
          <a:bodyPr wrap="square">
            <a:spAutoFit/>
          </a:bodyPr>
          <a:lstStyle/>
          <a:p>
            <a:r>
              <a:rPr lang="en-US" sz="750" dirty="0">
                <a:solidFill>
                  <a:srgbClr val="FFFFFF"/>
                </a:solidFill>
                <a:ea typeface="Verdana" pitchFamily="34" charset="0"/>
              </a:rPr>
              <a:t>Application server</a:t>
            </a:r>
          </a:p>
        </p:txBody>
      </p:sp>
      <p:sp>
        <p:nvSpPr>
          <p:cNvPr id="218" name="Can 39">
            <a:extLst>
              <a:ext uri="{FF2B5EF4-FFF2-40B4-BE49-F238E27FC236}">
                <a16:creationId xmlns:a16="http://schemas.microsoft.com/office/drawing/2014/main" id="{7E20D8FF-97FF-4871-9D7F-CEAD853D9D1B}"/>
              </a:ext>
            </a:extLst>
          </p:cNvPr>
          <p:cNvSpPr/>
          <p:nvPr/>
        </p:nvSpPr>
        <p:spPr>
          <a:xfrm>
            <a:off x="5336324" y="3772577"/>
            <a:ext cx="954464" cy="600163"/>
          </a:xfrm>
          <a:prstGeom prst="can">
            <a:avLst/>
          </a:prstGeom>
          <a:solidFill>
            <a:srgbClr val="28282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Primary</a:t>
            </a:r>
            <a:endParaRPr lang="en-US" sz="2118" b="1" dirty="0">
              <a:solidFill>
                <a:srgbClr val="FFFFFF"/>
              </a:solidFill>
            </a:endParaRPr>
          </a:p>
        </p:txBody>
      </p:sp>
      <p:cxnSp>
        <p:nvCxnSpPr>
          <p:cNvPr id="219" name="Straight Arrow Connector 218">
            <a:extLst>
              <a:ext uri="{FF2B5EF4-FFF2-40B4-BE49-F238E27FC236}">
                <a16:creationId xmlns:a16="http://schemas.microsoft.com/office/drawing/2014/main" id="{AF6F5349-8FD9-4BC8-AD28-44A346B45C8C}"/>
              </a:ext>
            </a:extLst>
          </p:cNvPr>
          <p:cNvCxnSpPr>
            <a:cxnSpLocks/>
          </p:cNvCxnSpPr>
          <p:nvPr/>
        </p:nvCxnSpPr>
        <p:spPr>
          <a:xfrm>
            <a:off x="5826582" y="3376784"/>
            <a:ext cx="0" cy="294028"/>
          </a:xfrm>
          <a:prstGeom prst="straightConnector1">
            <a:avLst/>
          </a:prstGeom>
          <a:ln>
            <a:solidFill>
              <a:schemeClr val="tx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21" name="TextBox 220"/>
          <p:cNvSpPr txBox="1"/>
          <p:nvPr/>
        </p:nvSpPr>
        <p:spPr>
          <a:xfrm>
            <a:off x="7674273" y="2509193"/>
            <a:ext cx="915092" cy="718850"/>
          </a:xfrm>
          <a:prstGeom prst="rect">
            <a:avLst/>
          </a:prstGeom>
          <a:noFill/>
        </p:spPr>
        <p:txBody>
          <a:bodyPr wrap="square" rtlCol="0">
            <a:spAutoFit/>
          </a:bodyPr>
          <a:lstStyle/>
          <a:p>
            <a:pPr algn="ctr"/>
            <a:r>
              <a:rPr lang="en-GB" sz="1000" dirty="0">
                <a:solidFill>
                  <a:srgbClr val="92D050"/>
                </a:solidFill>
              </a:rPr>
              <a:t>Achieve significant savings with DR costs</a:t>
            </a:r>
          </a:p>
        </p:txBody>
      </p:sp>
      <p:grpSp>
        <p:nvGrpSpPr>
          <p:cNvPr id="4" name="Group 3"/>
          <p:cNvGrpSpPr/>
          <p:nvPr/>
        </p:nvGrpSpPr>
        <p:grpSpPr>
          <a:xfrm>
            <a:off x="7766733" y="1690248"/>
            <a:ext cx="730171" cy="730172"/>
            <a:chOff x="7674273" y="1621820"/>
            <a:chExt cx="730171" cy="730172"/>
          </a:xfrm>
        </p:grpSpPr>
        <p:sp>
          <p:nvSpPr>
            <p:cNvPr id="2" name="Rectangle 1"/>
            <p:cNvSpPr/>
            <p:nvPr/>
          </p:nvSpPr>
          <p:spPr>
            <a:xfrm>
              <a:off x="7674273" y="1621820"/>
              <a:ext cx="730171" cy="7301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2" name="Picture 221">
              <a:extLst>
                <a:ext uri="{FF2B5EF4-FFF2-40B4-BE49-F238E27FC236}">
                  <a16:creationId xmlns:a16="http://schemas.microsoft.com/office/drawing/2014/main" id="{9AC16185-101E-8B43-91FD-3A735F9A72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4273" y="1621820"/>
              <a:ext cx="730171" cy="730171"/>
            </a:xfrm>
            <a:prstGeom prst="rect">
              <a:avLst/>
            </a:prstGeom>
          </p:spPr>
        </p:pic>
      </p:grpSp>
      <p:grpSp>
        <p:nvGrpSpPr>
          <p:cNvPr id="224" name="Group 223"/>
          <p:cNvGrpSpPr/>
          <p:nvPr/>
        </p:nvGrpSpPr>
        <p:grpSpPr>
          <a:xfrm>
            <a:off x="5187395" y="809963"/>
            <a:ext cx="702129" cy="162223"/>
            <a:chOff x="1850571" y="793254"/>
            <a:chExt cx="702129" cy="162223"/>
          </a:xfrm>
        </p:grpSpPr>
        <p:cxnSp>
          <p:nvCxnSpPr>
            <p:cNvPr id="225" name="Straight Connector 224">
              <a:extLst>
                <a:ext uri="{FF2B5EF4-FFF2-40B4-BE49-F238E27FC236}">
                  <a16:creationId xmlns:a16="http://schemas.microsoft.com/office/drawing/2014/main" id="{B97876E5-3B0D-402B-A1FA-65984AAD918E}"/>
                </a:ext>
              </a:extLst>
            </p:cNvPr>
            <p:cNvCxnSpPr>
              <a:cxnSpLocks/>
            </p:cNvCxnSpPr>
            <p:nvPr/>
          </p:nvCxnSpPr>
          <p:spPr>
            <a:xfrm>
              <a:off x="1850571" y="798286"/>
              <a:ext cx="702129" cy="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9CD2163-B1AF-4206-B8A1-F1133622BF96}"/>
                </a:ext>
              </a:extLst>
            </p:cNvPr>
            <p:cNvCxnSpPr>
              <a:cxnSpLocks/>
            </p:cNvCxnSpPr>
            <p:nvPr/>
          </p:nvCxnSpPr>
          <p:spPr>
            <a:xfrm>
              <a:off x="2552700" y="793254"/>
              <a:ext cx="0" cy="16222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95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6" grpId="0" animBg="1"/>
      <p:bldP spid="178" grpId="0"/>
      <p:bldP spid="217" grpId="0"/>
      <p:bldP spid="218" grpId="0" animBg="1"/>
      <p:bldP spid="2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Cloud Backup Benefits</a:t>
            </a:r>
          </a:p>
        </p:txBody>
      </p:sp>
      <p:cxnSp>
        <p:nvCxnSpPr>
          <p:cNvPr id="3" name="Straight Connector 2">
            <a:extLst>
              <a:ext uri="{FF2B5EF4-FFF2-40B4-BE49-F238E27FC236}">
                <a16:creationId xmlns:a16="http://schemas.microsoft.com/office/drawing/2014/main" id="{9D6D17C9-5934-4E1A-AE7F-BE2521238603}"/>
              </a:ext>
            </a:extLst>
          </p:cNvPr>
          <p:cNvCxnSpPr/>
          <p:nvPr/>
        </p:nvCxnSpPr>
        <p:spPr>
          <a:xfrm>
            <a:off x="2444536" y="2877247"/>
            <a:ext cx="0" cy="1596754"/>
          </a:xfrm>
          <a:prstGeom prst="line">
            <a:avLst/>
          </a:prstGeom>
          <a:noFill/>
          <a:ln w="19050" cap="flat" cmpd="sng" algn="ctr">
            <a:solidFill>
              <a:srgbClr val="969696"/>
            </a:solidFill>
            <a:prstDash val="solid"/>
            <a:headEnd type="none"/>
            <a:tailEnd type="none"/>
          </a:ln>
          <a:effectLst/>
        </p:spPr>
      </p:cxnSp>
      <p:cxnSp>
        <p:nvCxnSpPr>
          <p:cNvPr id="4" name="Straight Connector 3">
            <a:extLst>
              <a:ext uri="{FF2B5EF4-FFF2-40B4-BE49-F238E27FC236}">
                <a16:creationId xmlns:a16="http://schemas.microsoft.com/office/drawing/2014/main" id="{40F805A5-0BA2-482F-9032-055115BF9DC3}"/>
              </a:ext>
            </a:extLst>
          </p:cNvPr>
          <p:cNvCxnSpPr/>
          <p:nvPr/>
        </p:nvCxnSpPr>
        <p:spPr>
          <a:xfrm>
            <a:off x="4571999" y="2877247"/>
            <a:ext cx="0" cy="1596754"/>
          </a:xfrm>
          <a:prstGeom prst="line">
            <a:avLst/>
          </a:prstGeom>
          <a:noFill/>
          <a:ln w="19050" cap="flat" cmpd="sng" algn="ctr">
            <a:solidFill>
              <a:srgbClr val="969696"/>
            </a:solidFill>
            <a:prstDash val="solid"/>
            <a:headEnd type="none"/>
            <a:tailEnd type="none"/>
          </a:ln>
          <a:effectLst/>
        </p:spPr>
      </p:cxnSp>
      <p:cxnSp>
        <p:nvCxnSpPr>
          <p:cNvPr id="5" name="Straight Connector 4">
            <a:extLst>
              <a:ext uri="{FF2B5EF4-FFF2-40B4-BE49-F238E27FC236}">
                <a16:creationId xmlns:a16="http://schemas.microsoft.com/office/drawing/2014/main" id="{37663198-BD05-4436-B4C3-878C11C8566B}"/>
              </a:ext>
            </a:extLst>
          </p:cNvPr>
          <p:cNvCxnSpPr/>
          <p:nvPr/>
        </p:nvCxnSpPr>
        <p:spPr>
          <a:xfrm>
            <a:off x="6699464" y="2877247"/>
            <a:ext cx="0" cy="1596754"/>
          </a:xfrm>
          <a:prstGeom prst="line">
            <a:avLst/>
          </a:prstGeom>
          <a:noFill/>
          <a:ln w="19050" cap="flat" cmpd="sng" algn="ctr">
            <a:solidFill>
              <a:srgbClr val="969696"/>
            </a:solidFill>
            <a:prstDash val="solid"/>
            <a:headEnd type="none"/>
            <a:tailEnd type="none"/>
          </a:ln>
          <a:effectLst/>
        </p:spPr>
      </p:cxnSp>
      <p:sp>
        <p:nvSpPr>
          <p:cNvPr id="6" name="TextBox 5">
            <a:extLst>
              <a:ext uri="{FF2B5EF4-FFF2-40B4-BE49-F238E27FC236}">
                <a16:creationId xmlns:a16="http://schemas.microsoft.com/office/drawing/2014/main" id="{84350FC2-B0DE-4691-8B9B-1C473081BA7D}"/>
              </a:ext>
            </a:extLst>
          </p:cNvPr>
          <p:cNvSpPr txBox="1"/>
          <p:nvPr/>
        </p:nvSpPr>
        <p:spPr>
          <a:xfrm>
            <a:off x="336352" y="3008215"/>
            <a:ext cx="2088904" cy="1355499"/>
          </a:xfrm>
          <a:prstGeom prst="rect">
            <a:avLst/>
          </a:prstGeom>
          <a:noFill/>
        </p:spPr>
        <p:txBody>
          <a:bodyPr wrap="square" lIns="0" tIns="0" rIns="0" bIns="0" rtlCol="0">
            <a:spAutoFit/>
          </a:bodyPr>
          <a:lstStyle/>
          <a:p>
            <a:pPr algn="ctr" defTabSz="685758">
              <a:lnSpc>
                <a:spcPct val="90000"/>
              </a:lnSpc>
              <a:spcAft>
                <a:spcPts val="1125"/>
              </a:spcAft>
            </a:pPr>
            <a:r>
              <a:rPr lang="en-US" sz="1250" dirty="0">
                <a:solidFill>
                  <a:srgbClr val="FFCE3F"/>
                </a:solidFill>
                <a:latin typeface="Amazon Ember"/>
              </a:rPr>
              <a:t>Leverage existing investments </a:t>
            </a:r>
            <a:br>
              <a:rPr lang="en-US" sz="1250" dirty="0">
                <a:solidFill>
                  <a:srgbClr val="FFCE3F"/>
                </a:solidFill>
                <a:latin typeface="Amazon Ember"/>
              </a:rPr>
            </a:br>
            <a:r>
              <a:rPr lang="en-US" sz="1250" dirty="0">
                <a:solidFill>
                  <a:srgbClr val="FFCE3F"/>
                </a:solidFill>
                <a:latin typeface="Amazon Ember"/>
              </a:rPr>
              <a:t>in infrastructure</a:t>
            </a:r>
          </a:p>
          <a:p>
            <a:pPr algn="ctr" defTabSz="685758">
              <a:lnSpc>
                <a:spcPct val="90000"/>
              </a:lnSpc>
              <a:spcAft>
                <a:spcPts val="1125"/>
              </a:spcAft>
            </a:pPr>
            <a:r>
              <a:rPr lang="is-I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 as a backup target integrates with existing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frameworks</a:t>
            </a:r>
            <a:endParaRPr lang="en-US" sz="1000" dirty="0">
              <a:solidFill>
                <a:srgbClr val="FFFFFF"/>
              </a:solidFill>
              <a:latin typeface="Amazon Ember" panose="02000000000000000000" pitchFamily="2" charset="0"/>
            </a:endParaRPr>
          </a:p>
          <a:p>
            <a:pPr algn="ctr" defTabSz="685758">
              <a:lnSpc>
                <a:spcPct val="90000"/>
              </a:lnSpc>
              <a:spcAft>
                <a:spcPts val="1125"/>
              </a:spcAft>
            </a:pPr>
            <a:endParaRPr lang="en-US" sz="1000" dirty="0">
              <a:solidFill>
                <a:srgbClr val="FFCE3F"/>
              </a:solidFill>
              <a:latin typeface="Amazon Ember"/>
            </a:endParaRPr>
          </a:p>
        </p:txBody>
      </p:sp>
      <p:sp>
        <p:nvSpPr>
          <p:cNvPr id="7" name="TextBox 6">
            <a:extLst>
              <a:ext uri="{FF2B5EF4-FFF2-40B4-BE49-F238E27FC236}">
                <a16:creationId xmlns:a16="http://schemas.microsoft.com/office/drawing/2014/main" id="{CEB6D0F8-F3B9-4D5B-AF72-5111DE7F5577}"/>
              </a:ext>
            </a:extLst>
          </p:cNvPr>
          <p:cNvSpPr txBox="1"/>
          <p:nvPr/>
        </p:nvSpPr>
        <p:spPr>
          <a:xfrm>
            <a:off x="2463816" y="3008215"/>
            <a:ext cx="2088904" cy="1075936"/>
          </a:xfrm>
          <a:prstGeom prst="rect">
            <a:avLst/>
          </a:prstGeom>
          <a:noFill/>
        </p:spPr>
        <p:txBody>
          <a:bodyPr wrap="square" lIns="0" tIns="0" rIns="0" bIns="0" rtlCol="0">
            <a:spAutoFit/>
          </a:bodyPr>
          <a:lstStyle/>
          <a:p>
            <a:pPr algn="ctr" defTabSz="685758">
              <a:lnSpc>
                <a:spcPct val="90000"/>
              </a:lnSpc>
              <a:spcAft>
                <a:spcPts val="1125"/>
              </a:spcAft>
            </a:pPr>
            <a:r>
              <a:rPr lang="en-US" sz="1250" dirty="0">
                <a:solidFill>
                  <a:srgbClr val="FFCE3F"/>
                </a:solidFill>
                <a:latin typeface="Amazon Ember"/>
              </a:rPr>
              <a:t>Cost effective </a:t>
            </a:r>
            <a:br>
              <a:rPr lang="en-US" sz="1250" dirty="0">
                <a:solidFill>
                  <a:srgbClr val="FFCE3F"/>
                </a:solidFill>
                <a:latin typeface="Amazon Ember"/>
              </a:rPr>
            </a:br>
            <a:r>
              <a:rPr lang="en-US" sz="1250" dirty="0">
                <a:solidFill>
                  <a:srgbClr val="FFCE3F"/>
                </a:solidFill>
                <a:latin typeface="Amazon Ember"/>
              </a:rPr>
              <a:t>offsite storage </a:t>
            </a:r>
            <a:br>
              <a:rPr lang="en-US" sz="1250" dirty="0">
                <a:solidFill>
                  <a:srgbClr val="FFCE3F"/>
                </a:solidFill>
                <a:latin typeface="Amazon Ember"/>
              </a:rPr>
            </a:br>
            <a:r>
              <a:rPr lang="en-US" sz="1250" dirty="0">
                <a:solidFill>
                  <a:srgbClr val="FFCE3F"/>
                </a:solidFill>
                <a:latin typeface="Amazon Ember"/>
              </a:rPr>
              <a:t>alternatives</a:t>
            </a:r>
          </a:p>
          <a:p>
            <a:pPr algn="ctr" defTabSz="685758">
              <a:lnSpc>
                <a:spcPct val="90000"/>
              </a:lnSpc>
              <a:spcAft>
                <a:spcPts val="1125"/>
              </a:spcAft>
            </a:pPr>
            <a:r>
              <a:rPr lang="is-I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with pay as you go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pricing and no upfront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capital investments</a:t>
            </a:r>
            <a:endParaRPr lang="en-US" sz="1000" dirty="0">
              <a:solidFill>
                <a:srgbClr val="FFFFFF"/>
              </a:soli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250422DE-4660-4E42-8B0A-763FB605ACC9}"/>
              </a:ext>
            </a:extLst>
          </p:cNvPr>
          <p:cNvSpPr txBox="1"/>
          <p:nvPr/>
        </p:nvSpPr>
        <p:spPr>
          <a:xfrm>
            <a:off x="4591279" y="3008215"/>
            <a:ext cx="2088904" cy="1075936"/>
          </a:xfrm>
          <a:prstGeom prst="rect">
            <a:avLst/>
          </a:prstGeom>
          <a:noFill/>
        </p:spPr>
        <p:txBody>
          <a:bodyPr wrap="square" lIns="0" tIns="0" rIns="0" bIns="0" rtlCol="0">
            <a:spAutoFit/>
          </a:bodyPr>
          <a:lstStyle/>
          <a:p>
            <a:pPr algn="ctr" defTabSz="685758">
              <a:lnSpc>
                <a:spcPct val="90000"/>
              </a:lnSpc>
              <a:spcAft>
                <a:spcPts val="1125"/>
              </a:spcAft>
            </a:pPr>
            <a:r>
              <a:rPr lang="en-US" sz="1250" dirty="0">
                <a:solidFill>
                  <a:srgbClr val="FFCE3F"/>
                </a:solidFill>
                <a:latin typeface="Amazon Ember"/>
              </a:rPr>
              <a:t>Elimination of </a:t>
            </a:r>
            <a:br>
              <a:rPr lang="en-US" sz="1250" dirty="0">
                <a:solidFill>
                  <a:srgbClr val="FFCE3F"/>
                </a:solidFill>
                <a:latin typeface="Amazon Ember"/>
              </a:rPr>
            </a:br>
            <a:r>
              <a:rPr lang="en-US" sz="1250" dirty="0">
                <a:solidFill>
                  <a:srgbClr val="FFCE3F"/>
                </a:solidFill>
                <a:latin typeface="Amazon Ember"/>
              </a:rPr>
              <a:t>physical tape backups </a:t>
            </a:r>
            <a:br>
              <a:rPr lang="en-US" sz="1250" dirty="0">
                <a:solidFill>
                  <a:srgbClr val="FFCE3F"/>
                </a:solidFill>
                <a:latin typeface="Amazon Ember"/>
              </a:rPr>
            </a:br>
            <a:r>
              <a:rPr lang="en-US" sz="1250" dirty="0">
                <a:solidFill>
                  <a:srgbClr val="FFCE3F"/>
                </a:solidFill>
                <a:latin typeface="Amazon Ember"/>
              </a:rPr>
              <a:t>and administration</a:t>
            </a:r>
          </a:p>
          <a:p>
            <a:pPr algn="ctr" defTabSz="685758">
              <a:lnSpc>
                <a:spcPct val="90000"/>
              </a:lnSpc>
              <a:spcAft>
                <a:spcPts val="1125"/>
              </a:spcAft>
            </a:pPr>
            <a:r>
              <a:rPr lang="is-I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 a low-cost, highly scalable virtual alternative with nominal disruptions to existing systems</a:t>
            </a:r>
          </a:p>
        </p:txBody>
      </p:sp>
      <p:sp>
        <p:nvSpPr>
          <p:cNvPr id="9" name="TextBox 8">
            <a:extLst>
              <a:ext uri="{FF2B5EF4-FFF2-40B4-BE49-F238E27FC236}">
                <a16:creationId xmlns:a16="http://schemas.microsoft.com/office/drawing/2014/main" id="{62ECCDEF-69DB-41A0-A187-7DBDC12DC6AC}"/>
              </a:ext>
            </a:extLst>
          </p:cNvPr>
          <p:cNvSpPr txBox="1"/>
          <p:nvPr/>
        </p:nvSpPr>
        <p:spPr>
          <a:xfrm>
            <a:off x="6718745" y="3008215"/>
            <a:ext cx="2088904" cy="1075936"/>
          </a:xfrm>
          <a:prstGeom prst="rect">
            <a:avLst/>
          </a:prstGeom>
          <a:noFill/>
        </p:spPr>
        <p:txBody>
          <a:bodyPr wrap="square" lIns="0" tIns="0" rIns="0" bIns="0" rtlCol="0">
            <a:spAutoFit/>
          </a:bodyPr>
          <a:lstStyle/>
          <a:p>
            <a:pPr algn="ctr" defTabSz="685758">
              <a:lnSpc>
                <a:spcPct val="90000"/>
              </a:lnSpc>
              <a:spcAft>
                <a:spcPts val="1125"/>
              </a:spcAft>
            </a:pPr>
            <a:r>
              <a:rPr lang="en-US" sz="1250" dirty="0">
                <a:solidFill>
                  <a:srgbClr val="FFCE3F"/>
                </a:solidFill>
                <a:latin typeface="Amazon Ember"/>
              </a:rPr>
              <a:t>Unlocking </a:t>
            </a:r>
            <a:br>
              <a:rPr lang="en-US" sz="1250" dirty="0">
                <a:solidFill>
                  <a:srgbClr val="FFCE3F"/>
                </a:solidFill>
                <a:latin typeface="Amazon Ember"/>
              </a:rPr>
            </a:br>
            <a:r>
              <a:rPr lang="en-US" sz="1250" dirty="0">
                <a:solidFill>
                  <a:srgbClr val="FFCE3F"/>
                </a:solidFill>
                <a:latin typeface="Amazon Ember"/>
              </a:rPr>
              <a:t>insights from </a:t>
            </a:r>
            <a:br>
              <a:rPr lang="en-US" sz="1250" dirty="0">
                <a:solidFill>
                  <a:srgbClr val="FFCE3F"/>
                </a:solidFill>
                <a:latin typeface="Amazon Ember"/>
              </a:rPr>
            </a:br>
            <a:r>
              <a:rPr lang="en-US" sz="1250" dirty="0">
                <a:solidFill>
                  <a:srgbClr val="FFCE3F"/>
                </a:solidFill>
                <a:latin typeface="Amazon Ember"/>
              </a:rPr>
              <a:t>your data</a:t>
            </a:r>
          </a:p>
          <a:p>
            <a:pPr algn="ctr" defTabSz="685758">
              <a:lnSpc>
                <a:spcPct val="90000"/>
              </a:lnSpc>
              <a:spcAft>
                <a:spcPts val="1125"/>
              </a:spcAft>
            </a:pPr>
            <a:r>
              <a:rPr lang="is-I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by applying analytics,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artificial intelligence, and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machine learning capabilities</a:t>
            </a:r>
          </a:p>
        </p:txBody>
      </p:sp>
      <p:grpSp>
        <p:nvGrpSpPr>
          <p:cNvPr id="10" name="Group 9">
            <a:extLst>
              <a:ext uri="{FF2B5EF4-FFF2-40B4-BE49-F238E27FC236}">
                <a16:creationId xmlns:a16="http://schemas.microsoft.com/office/drawing/2014/main" id="{30793E16-3A01-4707-9D89-A727BA925795}"/>
              </a:ext>
            </a:extLst>
          </p:cNvPr>
          <p:cNvGrpSpPr/>
          <p:nvPr/>
        </p:nvGrpSpPr>
        <p:grpSpPr>
          <a:xfrm>
            <a:off x="687761" y="1369219"/>
            <a:ext cx="1386086" cy="1386086"/>
            <a:chOff x="1100417" y="2190750"/>
            <a:chExt cx="2217738" cy="2217738"/>
          </a:xfrm>
        </p:grpSpPr>
        <p:sp>
          <p:nvSpPr>
            <p:cNvPr id="11" name="Oval 10">
              <a:extLst>
                <a:ext uri="{FF2B5EF4-FFF2-40B4-BE49-F238E27FC236}">
                  <a16:creationId xmlns:a16="http://schemas.microsoft.com/office/drawing/2014/main" id="{D2F91D11-D38E-48C1-A48B-13CFB1F9F015}"/>
                </a:ext>
              </a:extLst>
            </p:cNvPr>
            <p:cNvSpPr/>
            <p:nvPr/>
          </p:nvSpPr>
          <p:spPr bwMode="auto">
            <a:xfrm>
              <a:off x="1100417" y="2190750"/>
              <a:ext cx="2217738" cy="2217738"/>
            </a:xfrm>
            <a:prstGeom prst="ellipse">
              <a:avLst/>
            </a:prstGeom>
            <a:noFill/>
            <a:ln w="9525" cap="flat" cmpd="sng" algn="ctr">
              <a:solidFill>
                <a:srgbClr val="FFCE3F"/>
              </a:solidFill>
              <a:prstDash val="solid"/>
              <a:headEnd type="none" w="med" len="med"/>
              <a:tailEnd type="none" w="med" len="med"/>
            </a:ln>
            <a:effectLst/>
          </p:spPr>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defRPr/>
              </a:pPr>
              <a:endParaRPr lang="en-US" sz="15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12" name="Group 2412">
              <a:extLst>
                <a:ext uri="{FF2B5EF4-FFF2-40B4-BE49-F238E27FC236}">
                  <a16:creationId xmlns:a16="http://schemas.microsoft.com/office/drawing/2014/main" id="{63B52700-72C2-4283-AD5B-5464483C2BEC}"/>
                </a:ext>
              </a:extLst>
            </p:cNvPr>
            <p:cNvGrpSpPr/>
            <p:nvPr/>
          </p:nvGrpSpPr>
          <p:grpSpPr>
            <a:xfrm>
              <a:off x="1741707" y="2997795"/>
              <a:ext cx="935158" cy="603648"/>
              <a:chOff x="0" y="0"/>
              <a:chExt cx="2161285" cy="1395125"/>
            </a:xfrm>
          </p:grpSpPr>
          <p:grpSp>
            <p:nvGrpSpPr>
              <p:cNvPr id="13" name="Group 2408">
                <a:extLst>
                  <a:ext uri="{FF2B5EF4-FFF2-40B4-BE49-F238E27FC236}">
                    <a16:creationId xmlns:a16="http://schemas.microsoft.com/office/drawing/2014/main" id="{2A2F0C91-FA70-49A8-B219-5B5A937B45DE}"/>
                  </a:ext>
                </a:extLst>
              </p:cNvPr>
              <p:cNvGrpSpPr/>
              <p:nvPr/>
            </p:nvGrpSpPr>
            <p:grpSpPr>
              <a:xfrm>
                <a:off x="327323" y="391273"/>
                <a:ext cx="1533301" cy="597887"/>
                <a:chOff x="0" y="28912"/>
                <a:chExt cx="1533299" cy="597885"/>
              </a:xfrm>
            </p:grpSpPr>
            <p:sp>
              <p:nvSpPr>
                <p:cNvPr id="17" name="Shape 2406">
                  <a:extLst>
                    <a:ext uri="{FF2B5EF4-FFF2-40B4-BE49-F238E27FC236}">
                      <a16:creationId xmlns:a16="http://schemas.microsoft.com/office/drawing/2014/main" id="{D9D2322E-F4B3-464F-8476-732999515E39}"/>
                    </a:ext>
                  </a:extLst>
                </p:cNvPr>
                <p:cNvSpPr/>
                <p:nvPr/>
              </p:nvSpPr>
              <p:spPr>
                <a:xfrm>
                  <a:off x="784773" y="28912"/>
                  <a:ext cx="748527" cy="588838"/>
                </a:xfrm>
                <a:custGeom>
                  <a:avLst/>
                  <a:gdLst/>
                  <a:ahLst/>
                  <a:cxnLst>
                    <a:cxn ang="0">
                      <a:pos x="wd2" y="hd2"/>
                    </a:cxn>
                    <a:cxn ang="5400000">
                      <a:pos x="wd2" y="hd2"/>
                    </a:cxn>
                    <a:cxn ang="10800000">
                      <a:pos x="wd2" y="hd2"/>
                    </a:cxn>
                    <a:cxn ang="16200000">
                      <a:pos x="wd2" y="hd2"/>
                    </a:cxn>
                  </a:cxnLst>
                  <a:rect l="0" t="0" r="r" b="b"/>
                  <a:pathLst>
                    <a:path w="21600" h="21600" extrusionOk="0">
                      <a:moveTo>
                        <a:pt x="82" y="0"/>
                      </a:moveTo>
                      <a:lnTo>
                        <a:pt x="0" y="12482"/>
                      </a:lnTo>
                      <a:lnTo>
                        <a:pt x="21600" y="12482"/>
                      </a:lnTo>
                      <a:lnTo>
                        <a:pt x="21586" y="21600"/>
                      </a:lnTo>
                    </a:path>
                  </a:pathLst>
                </a:custGeom>
                <a:noFill/>
                <a:ln w="1270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42298" tIns="42298" rIns="42298" bIns="42298" numCol="1" anchor="ctr">
                  <a:noAutofit/>
                </a:bodyPr>
                <a:lstStyle/>
                <a:p>
                  <a:pPr defTabSz="685758">
                    <a:defRPr sz="3600">
                      <a:latin typeface="+mn-lt"/>
                      <a:ea typeface="+mn-ea"/>
                      <a:cs typeface="+mn-cs"/>
                      <a:sym typeface="Helvetica Light"/>
                    </a:defRPr>
                  </a:pPr>
                  <a:endParaRPr sz="2250" kern="0" dirty="0">
                    <a:solidFill>
                      <a:srgbClr val="FFFFFF"/>
                    </a:solidFill>
                    <a:latin typeface="Amazon Ember"/>
                    <a:sym typeface="Helvetica Light"/>
                  </a:endParaRPr>
                </a:p>
              </p:txBody>
            </p:sp>
            <p:sp>
              <p:nvSpPr>
                <p:cNvPr id="18" name="Shape 2407">
                  <a:extLst>
                    <a:ext uri="{FF2B5EF4-FFF2-40B4-BE49-F238E27FC236}">
                      <a16:creationId xmlns:a16="http://schemas.microsoft.com/office/drawing/2014/main" id="{55E7BF4C-D1EF-4652-A387-F0BCE9426FF9}"/>
                    </a:ext>
                  </a:extLst>
                </p:cNvPr>
                <p:cNvSpPr/>
                <p:nvPr/>
              </p:nvSpPr>
              <p:spPr>
                <a:xfrm>
                  <a:off x="0" y="369595"/>
                  <a:ext cx="804642" cy="2572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4" y="760"/>
                      </a:lnTo>
                      <a:lnTo>
                        <a:pt x="21600" y="0"/>
                      </a:lnTo>
                    </a:path>
                  </a:pathLst>
                </a:custGeom>
                <a:noFill/>
                <a:ln w="1270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42298" tIns="42298" rIns="42298" bIns="42298" numCol="1" anchor="ctr">
                  <a:noAutofit/>
                </a:bodyPr>
                <a:lstStyle/>
                <a:p>
                  <a:pPr defTabSz="685758">
                    <a:defRPr sz="3600">
                      <a:latin typeface="+mn-lt"/>
                      <a:ea typeface="+mn-ea"/>
                      <a:cs typeface="+mn-cs"/>
                      <a:sym typeface="Helvetica Light"/>
                    </a:defRPr>
                  </a:pPr>
                  <a:endParaRPr sz="2250" kern="0" dirty="0">
                    <a:solidFill>
                      <a:srgbClr val="FFFFFF"/>
                    </a:solidFill>
                    <a:latin typeface="Amazon Ember"/>
                    <a:sym typeface="Helvetica Light"/>
                  </a:endParaRPr>
                </a:p>
              </p:txBody>
            </p:sp>
          </p:grpSp>
          <p:sp>
            <p:nvSpPr>
              <p:cNvPr id="14" name="Shape 2409">
                <a:extLst>
                  <a:ext uri="{FF2B5EF4-FFF2-40B4-BE49-F238E27FC236}">
                    <a16:creationId xmlns:a16="http://schemas.microsoft.com/office/drawing/2014/main" id="{632BB0CD-9C04-4E43-B10F-B3CC5A8C9327}"/>
                  </a:ext>
                </a:extLst>
              </p:cNvPr>
              <p:cNvSpPr/>
              <p:nvPr/>
            </p:nvSpPr>
            <p:spPr>
              <a:xfrm>
                <a:off x="1542842" y="993523"/>
                <a:ext cx="618444" cy="401603"/>
              </a:xfrm>
              <a:prstGeom prst="roundRect">
                <a:avLst>
                  <a:gd name="adj" fmla="val 12151"/>
                </a:avLst>
              </a:pr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42298" tIns="42298" rIns="42298" bIns="42298" numCol="1" anchor="ctr">
                <a:noAutofit/>
              </a:bodyPr>
              <a:lstStyle/>
              <a:p>
                <a:pPr defTabSz="685758">
                  <a:defRPr sz="3600">
                    <a:latin typeface="+mn-lt"/>
                    <a:ea typeface="+mn-ea"/>
                    <a:cs typeface="+mn-cs"/>
                    <a:sym typeface="Helvetica Light"/>
                  </a:defRPr>
                </a:pPr>
                <a:endParaRPr sz="2250" kern="0" dirty="0">
                  <a:solidFill>
                    <a:srgbClr val="FFFFFF"/>
                  </a:solidFill>
                  <a:latin typeface="Amazon Ember"/>
                  <a:sym typeface="Helvetica Light"/>
                </a:endParaRPr>
              </a:p>
            </p:txBody>
          </p:sp>
          <p:sp>
            <p:nvSpPr>
              <p:cNvPr id="15" name="Shape 2410">
                <a:extLst>
                  <a:ext uri="{FF2B5EF4-FFF2-40B4-BE49-F238E27FC236}">
                    <a16:creationId xmlns:a16="http://schemas.microsoft.com/office/drawing/2014/main" id="{9A3AF551-4B43-48D6-B2D0-4B8E30CB1064}"/>
                  </a:ext>
                </a:extLst>
              </p:cNvPr>
              <p:cNvSpPr/>
              <p:nvPr/>
            </p:nvSpPr>
            <p:spPr>
              <a:xfrm>
                <a:off x="0" y="993523"/>
                <a:ext cx="618443" cy="401603"/>
              </a:xfrm>
              <a:prstGeom prst="roundRect">
                <a:avLst>
                  <a:gd name="adj" fmla="val 12151"/>
                </a:avLst>
              </a:pr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42298" tIns="42298" rIns="42298" bIns="42298" numCol="1" anchor="ctr">
                <a:noAutofit/>
              </a:bodyPr>
              <a:lstStyle/>
              <a:p>
                <a:pPr defTabSz="685758">
                  <a:defRPr sz="3600">
                    <a:latin typeface="+mn-lt"/>
                    <a:ea typeface="+mn-ea"/>
                    <a:cs typeface="+mn-cs"/>
                    <a:sym typeface="Helvetica Light"/>
                  </a:defRPr>
                </a:pPr>
                <a:endParaRPr sz="2250" kern="0" dirty="0">
                  <a:solidFill>
                    <a:srgbClr val="FFFFFF"/>
                  </a:solidFill>
                  <a:latin typeface="Amazon Ember"/>
                  <a:sym typeface="Helvetica Light"/>
                </a:endParaRPr>
              </a:p>
            </p:txBody>
          </p:sp>
          <p:sp>
            <p:nvSpPr>
              <p:cNvPr id="16" name="Shape 2411">
                <a:extLst>
                  <a:ext uri="{FF2B5EF4-FFF2-40B4-BE49-F238E27FC236}">
                    <a16:creationId xmlns:a16="http://schemas.microsoft.com/office/drawing/2014/main" id="{BD83FD6D-5D51-48E0-9A7F-1B9C49FA69DD}"/>
                  </a:ext>
                </a:extLst>
              </p:cNvPr>
              <p:cNvSpPr/>
              <p:nvPr/>
            </p:nvSpPr>
            <p:spPr>
              <a:xfrm>
                <a:off x="803635" y="0"/>
                <a:ext cx="618443" cy="401602"/>
              </a:xfrm>
              <a:prstGeom prst="roundRect">
                <a:avLst>
                  <a:gd name="adj" fmla="val 12151"/>
                </a:avLst>
              </a:prstGeom>
              <a:noFill/>
              <a:ln w="1270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wrap="square" lIns="42298" tIns="42298" rIns="42298" bIns="42298" numCol="1" anchor="ctr">
                <a:noAutofit/>
              </a:bodyPr>
              <a:lstStyle/>
              <a:p>
                <a:pPr defTabSz="685758">
                  <a:defRPr sz="3600">
                    <a:latin typeface="+mn-lt"/>
                    <a:ea typeface="+mn-ea"/>
                    <a:cs typeface="+mn-cs"/>
                    <a:sym typeface="Helvetica Light"/>
                  </a:defRPr>
                </a:pPr>
                <a:endParaRPr sz="2250" kern="0" dirty="0">
                  <a:solidFill>
                    <a:srgbClr val="FFFFFF"/>
                  </a:solidFill>
                  <a:latin typeface="Amazon Ember"/>
                  <a:sym typeface="Helvetica Light"/>
                </a:endParaRPr>
              </a:p>
            </p:txBody>
          </p:sp>
        </p:grpSp>
      </p:grpSp>
      <p:grpSp>
        <p:nvGrpSpPr>
          <p:cNvPr id="19" name="Group 18">
            <a:extLst>
              <a:ext uri="{FF2B5EF4-FFF2-40B4-BE49-F238E27FC236}">
                <a16:creationId xmlns:a16="http://schemas.microsoft.com/office/drawing/2014/main" id="{57E1DD0A-92CC-481D-86A5-F5CC0AC63821}"/>
              </a:ext>
            </a:extLst>
          </p:cNvPr>
          <p:cNvGrpSpPr/>
          <p:nvPr/>
        </p:nvGrpSpPr>
        <p:grpSpPr>
          <a:xfrm>
            <a:off x="2815225" y="1369219"/>
            <a:ext cx="1386086" cy="1386086"/>
            <a:chOff x="4504359" y="2190750"/>
            <a:chExt cx="2217738" cy="2217738"/>
          </a:xfrm>
        </p:grpSpPr>
        <p:sp>
          <p:nvSpPr>
            <p:cNvPr id="20" name="Oval 19">
              <a:extLst>
                <a:ext uri="{FF2B5EF4-FFF2-40B4-BE49-F238E27FC236}">
                  <a16:creationId xmlns:a16="http://schemas.microsoft.com/office/drawing/2014/main" id="{B87359B0-3754-4E82-82B3-91F2E10A290B}"/>
                </a:ext>
              </a:extLst>
            </p:cNvPr>
            <p:cNvSpPr/>
            <p:nvPr/>
          </p:nvSpPr>
          <p:spPr bwMode="auto">
            <a:xfrm>
              <a:off x="4504359" y="2190750"/>
              <a:ext cx="2217738" cy="2217738"/>
            </a:xfrm>
            <a:prstGeom prst="ellipse">
              <a:avLst/>
            </a:prstGeom>
            <a:noFill/>
            <a:ln w="9525" cap="flat" cmpd="sng" algn="ctr">
              <a:solidFill>
                <a:srgbClr val="FFCE3F"/>
              </a:solidFill>
              <a:prstDash val="solid"/>
              <a:headEnd type="none" w="med" len="med"/>
              <a:tailEnd type="none" w="med" len="med"/>
            </a:ln>
            <a:effectLst/>
          </p:spPr>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defRPr/>
              </a:pPr>
              <a:endParaRPr lang="en-US" sz="15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21" name="Group 20">
              <a:extLst>
                <a:ext uri="{FF2B5EF4-FFF2-40B4-BE49-F238E27FC236}">
                  <a16:creationId xmlns:a16="http://schemas.microsoft.com/office/drawing/2014/main" id="{5E0002D5-90A9-48E3-B666-715C8AEF4A3E}"/>
                </a:ext>
              </a:extLst>
            </p:cNvPr>
            <p:cNvGrpSpPr/>
            <p:nvPr/>
          </p:nvGrpSpPr>
          <p:grpSpPr>
            <a:xfrm>
              <a:off x="5145293" y="2872492"/>
              <a:ext cx="935870" cy="850998"/>
              <a:chOff x="1623194" y="1566321"/>
              <a:chExt cx="736401" cy="669618"/>
            </a:xfrm>
          </p:grpSpPr>
          <p:grpSp>
            <p:nvGrpSpPr>
              <p:cNvPr id="22" name="Group 21">
                <a:extLst>
                  <a:ext uri="{FF2B5EF4-FFF2-40B4-BE49-F238E27FC236}">
                    <a16:creationId xmlns:a16="http://schemas.microsoft.com/office/drawing/2014/main" id="{7F039E83-C15E-4EED-94EF-EBC24549A8F3}"/>
                  </a:ext>
                </a:extLst>
              </p:cNvPr>
              <p:cNvGrpSpPr/>
              <p:nvPr/>
            </p:nvGrpSpPr>
            <p:grpSpPr>
              <a:xfrm>
                <a:off x="1623194" y="1566321"/>
                <a:ext cx="540980" cy="622432"/>
                <a:chOff x="786472" y="4572218"/>
                <a:chExt cx="459449" cy="528625"/>
              </a:xfrm>
            </p:grpSpPr>
            <p:sp>
              <p:nvSpPr>
                <p:cNvPr id="28" name="Freeform 33">
                  <a:extLst>
                    <a:ext uri="{FF2B5EF4-FFF2-40B4-BE49-F238E27FC236}">
                      <a16:creationId xmlns:a16="http://schemas.microsoft.com/office/drawing/2014/main" id="{B9D0994D-66B3-443B-A4B7-714F89038BD2}"/>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270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defRPr/>
                  </a:pPr>
                  <a:endParaRPr lang="en-US" sz="844" kern="0" dirty="0">
                    <a:solidFill>
                      <a:prstClr val="white"/>
                    </a:solidFill>
                  </a:endParaRPr>
                </a:p>
              </p:txBody>
            </p:sp>
            <p:sp>
              <p:nvSpPr>
                <p:cNvPr id="29" name="Oval 30">
                  <a:extLst>
                    <a:ext uri="{FF2B5EF4-FFF2-40B4-BE49-F238E27FC236}">
                      <a16:creationId xmlns:a16="http://schemas.microsoft.com/office/drawing/2014/main" id="{02D13CAE-8CCE-4FFF-A9BA-E758D2510846}"/>
                    </a:ext>
                  </a:extLst>
                </p:cNvPr>
                <p:cNvSpPr>
                  <a:spLocks noChangeArrowheads="1"/>
                </p:cNvSpPr>
                <p:nvPr/>
              </p:nvSpPr>
              <p:spPr bwMode="auto">
                <a:xfrm>
                  <a:off x="786472" y="4572218"/>
                  <a:ext cx="459449" cy="139898"/>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defRPr/>
                  </a:pPr>
                  <a:endParaRPr lang="en-US" sz="844" kern="0" dirty="0">
                    <a:solidFill>
                      <a:prstClr val="white"/>
                    </a:solidFill>
                  </a:endParaRPr>
                </a:p>
              </p:txBody>
            </p:sp>
            <p:sp>
              <p:nvSpPr>
                <p:cNvPr id="30" name="Freeform 31">
                  <a:extLst>
                    <a:ext uri="{FF2B5EF4-FFF2-40B4-BE49-F238E27FC236}">
                      <a16:creationId xmlns:a16="http://schemas.microsoft.com/office/drawing/2014/main" id="{4D9A8E7D-59F6-4919-974A-CE0D88720DA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defRPr/>
                  </a:pPr>
                  <a:endParaRPr lang="en-US" sz="844" kern="0" dirty="0">
                    <a:solidFill>
                      <a:prstClr val="white"/>
                    </a:solidFill>
                  </a:endParaRPr>
                </a:p>
              </p:txBody>
            </p:sp>
            <p:sp>
              <p:nvSpPr>
                <p:cNvPr id="31" name="Freeform 32">
                  <a:extLst>
                    <a:ext uri="{FF2B5EF4-FFF2-40B4-BE49-F238E27FC236}">
                      <a16:creationId xmlns:a16="http://schemas.microsoft.com/office/drawing/2014/main" id="{293EE2C6-62FA-40C8-9424-329D3A8446D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defRPr/>
                  </a:pPr>
                  <a:endParaRPr lang="en-US" sz="844" kern="0" dirty="0">
                    <a:solidFill>
                      <a:prstClr val="white"/>
                    </a:solidFill>
                  </a:endParaRPr>
                </a:p>
              </p:txBody>
            </p:sp>
          </p:grpSp>
          <p:grpSp>
            <p:nvGrpSpPr>
              <p:cNvPr id="23" name="Group 22">
                <a:extLst>
                  <a:ext uri="{FF2B5EF4-FFF2-40B4-BE49-F238E27FC236}">
                    <a16:creationId xmlns:a16="http://schemas.microsoft.com/office/drawing/2014/main" id="{C966F4AF-9838-4BCE-9164-4B091F17BFA9}"/>
                  </a:ext>
                </a:extLst>
              </p:cNvPr>
              <p:cNvGrpSpPr/>
              <p:nvPr/>
            </p:nvGrpSpPr>
            <p:grpSpPr>
              <a:xfrm>
                <a:off x="1967695" y="1934155"/>
                <a:ext cx="391900" cy="301784"/>
                <a:chOff x="1230000" y="2386799"/>
                <a:chExt cx="418514" cy="322278"/>
              </a:xfrm>
            </p:grpSpPr>
            <p:sp>
              <p:nvSpPr>
                <p:cNvPr id="24" name="Freeform 9">
                  <a:extLst>
                    <a:ext uri="{FF2B5EF4-FFF2-40B4-BE49-F238E27FC236}">
                      <a16:creationId xmlns:a16="http://schemas.microsoft.com/office/drawing/2014/main" id="{2D716592-D120-4F3C-A66F-6CF87BDAE976}"/>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rgbClr val="282828"/>
                </a:solidFill>
                <a:ln w="12700" cap="rnd">
                  <a:solidFill>
                    <a:srgbClr val="527FFF"/>
                  </a:solidFill>
                  <a:prstDash val="solid"/>
                  <a:round/>
                  <a:headEnd/>
                  <a:tailEnd/>
                </a:ln>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25" name="Freeform 12">
                  <a:extLst>
                    <a:ext uri="{FF2B5EF4-FFF2-40B4-BE49-F238E27FC236}">
                      <a16:creationId xmlns:a16="http://schemas.microsoft.com/office/drawing/2014/main" id="{44D9F059-0324-447E-8AE8-183117DBC592}"/>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26" name="Oval 10">
                  <a:extLst>
                    <a:ext uri="{FF2B5EF4-FFF2-40B4-BE49-F238E27FC236}">
                      <a16:creationId xmlns:a16="http://schemas.microsoft.com/office/drawing/2014/main" id="{6ACA694D-82E0-40CA-89B5-F4293607BFC1}"/>
                    </a:ext>
                  </a:extLst>
                </p:cNvPr>
                <p:cNvSpPr>
                  <a:spLocks noChangeArrowheads="1"/>
                </p:cNvSpPr>
                <p:nvPr/>
              </p:nvSpPr>
              <p:spPr bwMode="auto">
                <a:xfrm>
                  <a:off x="1402330" y="2585985"/>
                  <a:ext cx="73855" cy="73855"/>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27" name="Line 11">
                  <a:extLst>
                    <a:ext uri="{FF2B5EF4-FFF2-40B4-BE49-F238E27FC236}">
                      <a16:creationId xmlns:a16="http://schemas.microsoft.com/office/drawing/2014/main" id="{2C7252B2-CAFB-451A-8350-B758E3B708B5}"/>
                    </a:ext>
                  </a:extLst>
                </p:cNvPr>
                <p:cNvSpPr>
                  <a:spLocks noChangeShapeType="1"/>
                </p:cNvSpPr>
                <p:nvPr/>
              </p:nvSpPr>
              <p:spPr bwMode="auto">
                <a:xfrm flipV="1">
                  <a:off x="1462757" y="2496463"/>
                  <a:ext cx="102950" cy="100712"/>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grpSp>
        </p:grpSp>
      </p:grpSp>
      <p:grpSp>
        <p:nvGrpSpPr>
          <p:cNvPr id="32" name="Group 31">
            <a:extLst>
              <a:ext uri="{FF2B5EF4-FFF2-40B4-BE49-F238E27FC236}">
                <a16:creationId xmlns:a16="http://schemas.microsoft.com/office/drawing/2014/main" id="{81FFD6A2-630E-4810-8C31-6F7904063D6B}"/>
              </a:ext>
            </a:extLst>
          </p:cNvPr>
          <p:cNvGrpSpPr/>
          <p:nvPr/>
        </p:nvGrpSpPr>
        <p:grpSpPr>
          <a:xfrm>
            <a:off x="4942688" y="1369219"/>
            <a:ext cx="1386086" cy="1386086"/>
            <a:chOff x="7908301" y="2190750"/>
            <a:chExt cx="2217738" cy="2217738"/>
          </a:xfrm>
        </p:grpSpPr>
        <p:sp>
          <p:nvSpPr>
            <p:cNvPr id="33" name="Oval 32">
              <a:extLst>
                <a:ext uri="{FF2B5EF4-FFF2-40B4-BE49-F238E27FC236}">
                  <a16:creationId xmlns:a16="http://schemas.microsoft.com/office/drawing/2014/main" id="{0D649B75-5A0C-40B7-8289-C38288E64064}"/>
                </a:ext>
              </a:extLst>
            </p:cNvPr>
            <p:cNvSpPr/>
            <p:nvPr/>
          </p:nvSpPr>
          <p:spPr bwMode="auto">
            <a:xfrm>
              <a:off x="7908301" y="2190750"/>
              <a:ext cx="2217738" cy="2217738"/>
            </a:xfrm>
            <a:prstGeom prst="ellipse">
              <a:avLst/>
            </a:prstGeom>
            <a:noFill/>
            <a:ln w="9525" cap="flat" cmpd="sng" algn="ctr">
              <a:solidFill>
                <a:srgbClr val="FFCE3F"/>
              </a:solidFill>
              <a:prstDash val="solid"/>
              <a:headEnd type="none" w="med" len="med"/>
              <a:tailEnd type="none" w="med" len="med"/>
            </a:ln>
            <a:effectLst/>
          </p:spPr>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defRPr/>
              </a:pPr>
              <a:endParaRPr lang="en-US" sz="15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4" name="Group 33">
              <a:extLst>
                <a:ext uri="{FF2B5EF4-FFF2-40B4-BE49-F238E27FC236}">
                  <a16:creationId xmlns:a16="http://schemas.microsoft.com/office/drawing/2014/main" id="{DD274778-6F31-46DA-993C-A2EFB34C4E5E}"/>
                </a:ext>
              </a:extLst>
            </p:cNvPr>
            <p:cNvGrpSpPr/>
            <p:nvPr/>
          </p:nvGrpSpPr>
          <p:grpSpPr>
            <a:xfrm>
              <a:off x="8550090" y="2991544"/>
              <a:ext cx="934160" cy="616152"/>
              <a:chOff x="3840488" y="1844039"/>
              <a:chExt cx="1074411" cy="708661"/>
            </a:xfrm>
          </p:grpSpPr>
          <p:sp>
            <p:nvSpPr>
              <p:cNvPr id="35" name="Rectangle: Rounded Corners 36">
                <a:extLst>
                  <a:ext uri="{FF2B5EF4-FFF2-40B4-BE49-F238E27FC236}">
                    <a16:creationId xmlns:a16="http://schemas.microsoft.com/office/drawing/2014/main" id="{31F2BE59-C967-449E-A2E4-44904136314E}"/>
                  </a:ext>
                </a:extLst>
              </p:cNvPr>
              <p:cNvSpPr/>
              <p:nvPr/>
            </p:nvSpPr>
            <p:spPr>
              <a:xfrm>
                <a:off x="3840488" y="1844039"/>
                <a:ext cx="405281" cy="708661"/>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36" name="Rectangle: Rounded Corners 37">
                <a:extLst>
                  <a:ext uri="{FF2B5EF4-FFF2-40B4-BE49-F238E27FC236}">
                    <a16:creationId xmlns:a16="http://schemas.microsoft.com/office/drawing/2014/main" id="{ABED949B-E437-4F4E-B34F-647A6AAC562D}"/>
                  </a:ext>
                </a:extLst>
              </p:cNvPr>
              <p:cNvSpPr/>
              <p:nvPr/>
            </p:nvSpPr>
            <p:spPr>
              <a:xfrm>
                <a:off x="3908354" y="1915476"/>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37" name="Rectangle: Rounded Corners 38">
                <a:extLst>
                  <a:ext uri="{FF2B5EF4-FFF2-40B4-BE49-F238E27FC236}">
                    <a16:creationId xmlns:a16="http://schemas.microsoft.com/office/drawing/2014/main" id="{D504BE33-A304-4B48-BA3E-FFD5EFFFACA5}"/>
                  </a:ext>
                </a:extLst>
              </p:cNvPr>
              <p:cNvSpPr/>
              <p:nvPr/>
            </p:nvSpPr>
            <p:spPr>
              <a:xfrm>
                <a:off x="3908354" y="1999217"/>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38" name="Rectangle: Rounded Corners 39">
                <a:extLst>
                  <a:ext uri="{FF2B5EF4-FFF2-40B4-BE49-F238E27FC236}">
                    <a16:creationId xmlns:a16="http://schemas.microsoft.com/office/drawing/2014/main" id="{E18A9D4F-5F56-453A-BED8-5C4256D23754}"/>
                  </a:ext>
                </a:extLst>
              </p:cNvPr>
              <p:cNvSpPr/>
              <p:nvPr/>
            </p:nvSpPr>
            <p:spPr>
              <a:xfrm>
                <a:off x="3908354" y="2082958"/>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39" name="Rectangle: Rounded Corners 40">
                <a:extLst>
                  <a:ext uri="{FF2B5EF4-FFF2-40B4-BE49-F238E27FC236}">
                    <a16:creationId xmlns:a16="http://schemas.microsoft.com/office/drawing/2014/main" id="{A4032BFD-DD47-4281-8167-274691023D02}"/>
                  </a:ext>
                </a:extLst>
              </p:cNvPr>
              <p:cNvSpPr/>
              <p:nvPr/>
            </p:nvSpPr>
            <p:spPr>
              <a:xfrm>
                <a:off x="3908354" y="2166699"/>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40" name="Rectangle: Rounded Corners 41">
                <a:extLst>
                  <a:ext uri="{FF2B5EF4-FFF2-40B4-BE49-F238E27FC236}">
                    <a16:creationId xmlns:a16="http://schemas.microsoft.com/office/drawing/2014/main" id="{1F8B8AFD-01D2-4828-A259-11C49A63650D}"/>
                  </a:ext>
                </a:extLst>
              </p:cNvPr>
              <p:cNvSpPr/>
              <p:nvPr/>
            </p:nvSpPr>
            <p:spPr>
              <a:xfrm>
                <a:off x="3908354" y="2250440"/>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41" name="Rectangle: Rounded Corners 42">
                <a:extLst>
                  <a:ext uri="{FF2B5EF4-FFF2-40B4-BE49-F238E27FC236}">
                    <a16:creationId xmlns:a16="http://schemas.microsoft.com/office/drawing/2014/main" id="{5E4221B5-2252-4DC5-A43A-92889E61508E}"/>
                  </a:ext>
                </a:extLst>
              </p:cNvPr>
              <p:cNvSpPr/>
              <p:nvPr/>
            </p:nvSpPr>
            <p:spPr>
              <a:xfrm>
                <a:off x="3908354" y="2334181"/>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42" name="Rectangle: Rounded Corners 43">
                <a:extLst>
                  <a:ext uri="{FF2B5EF4-FFF2-40B4-BE49-F238E27FC236}">
                    <a16:creationId xmlns:a16="http://schemas.microsoft.com/office/drawing/2014/main" id="{669684ED-F417-498C-BF9D-AB5C7569F430}"/>
                  </a:ext>
                </a:extLst>
              </p:cNvPr>
              <p:cNvSpPr/>
              <p:nvPr/>
            </p:nvSpPr>
            <p:spPr>
              <a:xfrm>
                <a:off x="3908354" y="2417920"/>
                <a:ext cx="269549" cy="45719"/>
              </a:xfrm>
              <a:prstGeom prst="roundRect">
                <a:avLst>
                  <a:gd name="adj" fmla="val 1978"/>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cxnSp>
            <p:nvCxnSpPr>
              <p:cNvPr id="43" name="Straight Connector 42">
                <a:extLst>
                  <a:ext uri="{FF2B5EF4-FFF2-40B4-BE49-F238E27FC236}">
                    <a16:creationId xmlns:a16="http://schemas.microsoft.com/office/drawing/2014/main" id="{F2297638-F05A-4B0F-ACFC-65ACF7ECCE53}"/>
                  </a:ext>
                </a:extLst>
              </p:cNvPr>
              <p:cNvCxnSpPr>
                <a:cxnSpLocks/>
              </p:cNvCxnSpPr>
              <p:nvPr/>
            </p:nvCxnSpPr>
            <p:spPr>
              <a:xfrm>
                <a:off x="4245769" y="2455196"/>
                <a:ext cx="669130" cy="0"/>
              </a:xfrm>
              <a:prstGeom prst="lin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4" name="Straight Connector 43">
                <a:extLst>
                  <a:ext uri="{FF2B5EF4-FFF2-40B4-BE49-F238E27FC236}">
                    <a16:creationId xmlns:a16="http://schemas.microsoft.com/office/drawing/2014/main" id="{C18DE86A-3EDD-4D59-A204-CEC65F20E00C}"/>
                  </a:ext>
                </a:extLst>
              </p:cNvPr>
              <p:cNvCxnSpPr>
                <a:cxnSpLocks/>
              </p:cNvCxnSpPr>
              <p:nvPr/>
            </p:nvCxnSpPr>
            <p:spPr>
              <a:xfrm>
                <a:off x="4914899" y="2002634"/>
                <a:ext cx="0" cy="452562"/>
              </a:xfrm>
              <a:prstGeom prst="lin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cxnSp>
          <p:sp>
            <p:nvSpPr>
              <p:cNvPr id="45" name="Oval 44">
                <a:extLst>
                  <a:ext uri="{FF2B5EF4-FFF2-40B4-BE49-F238E27FC236}">
                    <a16:creationId xmlns:a16="http://schemas.microsoft.com/office/drawing/2014/main" id="{4A3E8ACD-D712-4EB0-BE62-5913C18BC2E3}"/>
                  </a:ext>
                </a:extLst>
              </p:cNvPr>
              <p:cNvSpPr/>
              <p:nvPr/>
            </p:nvSpPr>
            <p:spPr>
              <a:xfrm>
                <a:off x="4346260" y="1958524"/>
                <a:ext cx="98876" cy="98876"/>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46" name="Oval 45">
                <a:extLst>
                  <a:ext uri="{FF2B5EF4-FFF2-40B4-BE49-F238E27FC236}">
                    <a16:creationId xmlns:a16="http://schemas.microsoft.com/office/drawing/2014/main" id="{A3DAC6CB-0C33-4C72-A949-632316E7541B}"/>
                  </a:ext>
                </a:extLst>
              </p:cNvPr>
              <p:cNvSpPr/>
              <p:nvPr/>
            </p:nvSpPr>
            <p:spPr>
              <a:xfrm>
                <a:off x="4496278" y="2296661"/>
                <a:ext cx="98876" cy="98876"/>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47" name="Oval 46">
                <a:extLst>
                  <a:ext uri="{FF2B5EF4-FFF2-40B4-BE49-F238E27FC236}">
                    <a16:creationId xmlns:a16="http://schemas.microsoft.com/office/drawing/2014/main" id="{9B7AEA6C-55B1-460E-9F6E-2CB1705AC3A2}"/>
                  </a:ext>
                </a:extLst>
              </p:cNvPr>
              <p:cNvSpPr/>
              <p:nvPr/>
            </p:nvSpPr>
            <p:spPr>
              <a:xfrm>
                <a:off x="4660584" y="2296661"/>
                <a:ext cx="98876" cy="98876"/>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sp>
            <p:nvSpPr>
              <p:cNvPr id="48" name="Oval 47">
                <a:extLst>
                  <a:ext uri="{FF2B5EF4-FFF2-40B4-BE49-F238E27FC236}">
                    <a16:creationId xmlns:a16="http://schemas.microsoft.com/office/drawing/2014/main" id="{01981EA3-7FDA-4EC8-AB29-6FCB06ABF91A}"/>
                  </a:ext>
                </a:extLst>
              </p:cNvPr>
              <p:cNvSpPr/>
              <p:nvPr/>
            </p:nvSpPr>
            <p:spPr>
              <a:xfrm>
                <a:off x="4774884" y="2108542"/>
                <a:ext cx="98876" cy="98876"/>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defTabSz="685758">
                  <a:defRPr/>
                </a:pPr>
                <a:endParaRPr lang="en-US" sz="1324" kern="0" dirty="0">
                  <a:solidFill>
                    <a:srgbClr val="FFFFFF"/>
                  </a:solidFill>
                  <a:latin typeface="Amazon Ember"/>
                </a:endParaRPr>
              </a:p>
            </p:txBody>
          </p:sp>
          <p:cxnSp>
            <p:nvCxnSpPr>
              <p:cNvPr id="49" name="Straight Connector 48">
                <a:extLst>
                  <a:ext uri="{FF2B5EF4-FFF2-40B4-BE49-F238E27FC236}">
                    <a16:creationId xmlns:a16="http://schemas.microsoft.com/office/drawing/2014/main" id="{F8E7EAC1-1314-4BDB-BF75-BF4716B2E0FC}"/>
                  </a:ext>
                </a:extLst>
              </p:cNvPr>
              <p:cNvCxnSpPr>
                <a:cxnSpLocks/>
              </p:cNvCxnSpPr>
              <p:nvPr/>
            </p:nvCxnSpPr>
            <p:spPr>
              <a:xfrm>
                <a:off x="4245769" y="2140871"/>
                <a:ext cx="76200" cy="0"/>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50" name="Straight Connector 49">
                <a:extLst>
                  <a:ext uri="{FF2B5EF4-FFF2-40B4-BE49-F238E27FC236}">
                    <a16:creationId xmlns:a16="http://schemas.microsoft.com/office/drawing/2014/main" id="{2AB11A15-702B-4634-9849-5FD695F993A8}"/>
                  </a:ext>
                </a:extLst>
              </p:cNvPr>
              <p:cNvCxnSpPr>
                <a:cxnSpLocks/>
              </p:cNvCxnSpPr>
              <p:nvPr/>
            </p:nvCxnSpPr>
            <p:spPr>
              <a:xfrm flipV="1">
                <a:off x="4324351" y="2059781"/>
                <a:ext cx="47624" cy="81090"/>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8E52774B-7C04-42C0-B9C0-0B281FBA6166}"/>
                  </a:ext>
                </a:extLst>
              </p:cNvPr>
              <p:cNvCxnSpPr>
                <a:cxnSpLocks/>
              </p:cNvCxnSpPr>
              <p:nvPr/>
            </p:nvCxnSpPr>
            <p:spPr>
              <a:xfrm flipH="1" flipV="1">
                <a:off x="4412457" y="2059781"/>
                <a:ext cx="105591" cy="230982"/>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FB3C9A14-E9EE-4006-95E1-7D8B2ADAFB7F}"/>
                  </a:ext>
                </a:extLst>
              </p:cNvPr>
              <p:cNvCxnSpPr>
                <a:cxnSpLocks/>
              </p:cNvCxnSpPr>
              <p:nvPr/>
            </p:nvCxnSpPr>
            <p:spPr>
              <a:xfrm>
                <a:off x="4600575" y="2350421"/>
                <a:ext cx="57150" cy="0"/>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E5D3DC30-3BBB-4A03-8C42-FD2C4B88B8A2}"/>
                  </a:ext>
                </a:extLst>
              </p:cNvPr>
              <p:cNvCxnSpPr>
                <a:cxnSpLocks/>
              </p:cNvCxnSpPr>
              <p:nvPr/>
            </p:nvCxnSpPr>
            <p:spPr>
              <a:xfrm flipV="1">
                <a:off x="4743450" y="2207419"/>
                <a:ext cx="49426" cy="88106"/>
              </a:xfrm>
              <a:prstGeom prst="lin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54" name="Group 53">
            <a:extLst>
              <a:ext uri="{FF2B5EF4-FFF2-40B4-BE49-F238E27FC236}">
                <a16:creationId xmlns:a16="http://schemas.microsoft.com/office/drawing/2014/main" id="{6485A527-58F2-4EDB-A500-205D24C8A0D2}"/>
              </a:ext>
            </a:extLst>
          </p:cNvPr>
          <p:cNvGrpSpPr/>
          <p:nvPr/>
        </p:nvGrpSpPr>
        <p:grpSpPr>
          <a:xfrm>
            <a:off x="7070154" y="1369219"/>
            <a:ext cx="1386086" cy="1386086"/>
            <a:chOff x="11312246" y="2190750"/>
            <a:chExt cx="2217738" cy="2217738"/>
          </a:xfrm>
        </p:grpSpPr>
        <p:sp>
          <p:nvSpPr>
            <p:cNvPr id="55" name="Oval 54">
              <a:extLst>
                <a:ext uri="{FF2B5EF4-FFF2-40B4-BE49-F238E27FC236}">
                  <a16:creationId xmlns:a16="http://schemas.microsoft.com/office/drawing/2014/main" id="{DD75410D-EADE-4D41-8479-A149F0C95E76}"/>
                </a:ext>
              </a:extLst>
            </p:cNvPr>
            <p:cNvSpPr/>
            <p:nvPr/>
          </p:nvSpPr>
          <p:spPr bwMode="auto">
            <a:xfrm>
              <a:off x="11312246" y="2190750"/>
              <a:ext cx="2217738" cy="2217738"/>
            </a:xfrm>
            <a:prstGeom prst="ellipse">
              <a:avLst/>
            </a:prstGeom>
            <a:noFill/>
            <a:ln w="9525" cap="flat" cmpd="sng" algn="ctr">
              <a:solidFill>
                <a:srgbClr val="FFCE3F"/>
              </a:solidFill>
              <a:prstDash val="solid"/>
              <a:headEnd type="none" w="med" len="med"/>
              <a:tailEnd type="none" w="med" len="med"/>
            </a:ln>
            <a:effectLst/>
          </p:spPr>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defRPr/>
              </a:pPr>
              <a:endParaRPr lang="en-US" sz="15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6" name="Group 55">
              <a:extLst>
                <a:ext uri="{FF2B5EF4-FFF2-40B4-BE49-F238E27FC236}">
                  <a16:creationId xmlns:a16="http://schemas.microsoft.com/office/drawing/2014/main" id="{34C050A7-E525-4304-8957-05AB6E543AAE}"/>
                </a:ext>
              </a:extLst>
            </p:cNvPr>
            <p:cNvGrpSpPr/>
            <p:nvPr/>
          </p:nvGrpSpPr>
          <p:grpSpPr>
            <a:xfrm>
              <a:off x="11964431" y="2932775"/>
              <a:ext cx="913370" cy="733688"/>
              <a:chOff x="3248025" y="1261219"/>
              <a:chExt cx="598139" cy="480472"/>
            </a:xfrm>
          </p:grpSpPr>
          <p:sp>
            <p:nvSpPr>
              <p:cNvPr id="57" name="Freeform 5">
                <a:extLst>
                  <a:ext uri="{FF2B5EF4-FFF2-40B4-BE49-F238E27FC236}">
                    <a16:creationId xmlns:a16="http://schemas.microsoft.com/office/drawing/2014/main" id="{8CC582D0-2F1D-4E2E-B7D9-CE92C9B41DEE}"/>
                  </a:ext>
                </a:extLst>
              </p:cNvPr>
              <p:cNvSpPr>
                <a:spLocks/>
              </p:cNvSpPr>
              <p:nvPr/>
            </p:nvSpPr>
            <p:spPr bwMode="auto">
              <a:xfrm>
                <a:off x="3459825" y="1261219"/>
                <a:ext cx="170617" cy="147083"/>
              </a:xfrm>
              <a:custGeom>
                <a:avLst/>
                <a:gdLst>
                  <a:gd name="T0" fmla="*/ 1 w 41"/>
                  <a:gd name="T1" fmla="*/ 25 h 35"/>
                  <a:gd name="T2" fmla="*/ 21 w 41"/>
                  <a:gd name="T3" fmla="*/ 0 h 35"/>
                  <a:gd name="T4" fmla="*/ 40 w 41"/>
                  <a:gd name="T5" fmla="*/ 25 h 35"/>
                  <a:gd name="T6" fmla="*/ 40 w 41"/>
                  <a:gd name="T7" fmla="*/ 35 h 35"/>
                </a:gdLst>
                <a:ahLst/>
                <a:cxnLst>
                  <a:cxn ang="0">
                    <a:pos x="T0" y="T1"/>
                  </a:cxn>
                  <a:cxn ang="0">
                    <a:pos x="T2" y="T3"/>
                  </a:cxn>
                  <a:cxn ang="0">
                    <a:pos x="T4" y="T5"/>
                  </a:cxn>
                  <a:cxn ang="0">
                    <a:pos x="T6" y="T7"/>
                  </a:cxn>
                </a:cxnLst>
                <a:rect l="0" t="0" r="r" b="b"/>
                <a:pathLst>
                  <a:path w="41" h="35">
                    <a:moveTo>
                      <a:pt x="1" y="25"/>
                    </a:moveTo>
                    <a:cubicBezTo>
                      <a:pt x="1" y="25"/>
                      <a:pt x="0" y="0"/>
                      <a:pt x="21" y="0"/>
                    </a:cubicBezTo>
                    <a:cubicBezTo>
                      <a:pt x="41" y="0"/>
                      <a:pt x="40" y="25"/>
                      <a:pt x="40" y="25"/>
                    </a:cubicBezTo>
                    <a:cubicBezTo>
                      <a:pt x="40" y="35"/>
                      <a:pt x="40" y="35"/>
                      <a:pt x="40" y="35"/>
                    </a:cubicBezTo>
                  </a:path>
                </a:pathLst>
              </a:custGeom>
              <a:noFill/>
              <a:ln w="12700" cap="rnd">
                <a:solidFill>
                  <a:srgbClr val="F0F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58" name="Freeform 6">
                <a:extLst>
                  <a:ext uri="{FF2B5EF4-FFF2-40B4-BE49-F238E27FC236}">
                    <a16:creationId xmlns:a16="http://schemas.microsoft.com/office/drawing/2014/main" id="{74286E8B-5A9F-46C2-8F54-62B061E92694}"/>
                  </a:ext>
                </a:extLst>
              </p:cNvPr>
              <p:cNvSpPr>
                <a:spLocks/>
              </p:cNvSpPr>
              <p:nvPr/>
            </p:nvSpPr>
            <p:spPr bwMode="auto">
              <a:xfrm>
                <a:off x="3434331" y="1416147"/>
                <a:ext cx="225528" cy="184344"/>
              </a:xfrm>
              <a:custGeom>
                <a:avLst/>
                <a:gdLst>
                  <a:gd name="T0" fmla="*/ 49 w 54"/>
                  <a:gd name="T1" fmla="*/ 44 h 44"/>
                  <a:gd name="T2" fmla="*/ 5 w 54"/>
                  <a:gd name="T3" fmla="*/ 44 h 44"/>
                  <a:gd name="T4" fmla="*/ 0 w 54"/>
                  <a:gd name="T5" fmla="*/ 39 h 44"/>
                  <a:gd name="T6" fmla="*/ 0 w 54"/>
                  <a:gd name="T7" fmla="*/ 5 h 44"/>
                  <a:gd name="T8" fmla="*/ 5 w 54"/>
                  <a:gd name="T9" fmla="*/ 0 h 44"/>
                  <a:gd name="T10" fmla="*/ 49 w 54"/>
                  <a:gd name="T11" fmla="*/ 0 h 44"/>
                  <a:gd name="T12" fmla="*/ 54 w 54"/>
                  <a:gd name="T13" fmla="*/ 5 h 44"/>
                  <a:gd name="T14" fmla="*/ 54 w 54"/>
                  <a:gd name="T15" fmla="*/ 39 h 44"/>
                  <a:gd name="T16" fmla="*/ 49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9" y="44"/>
                    </a:moveTo>
                    <a:cubicBezTo>
                      <a:pt x="5" y="44"/>
                      <a:pt x="5" y="44"/>
                      <a:pt x="5" y="44"/>
                    </a:cubicBezTo>
                    <a:cubicBezTo>
                      <a:pt x="2" y="44"/>
                      <a:pt x="0" y="42"/>
                      <a:pt x="0" y="39"/>
                    </a:cubicBezTo>
                    <a:cubicBezTo>
                      <a:pt x="0" y="5"/>
                      <a:pt x="0" y="5"/>
                      <a:pt x="0" y="5"/>
                    </a:cubicBezTo>
                    <a:cubicBezTo>
                      <a:pt x="0" y="2"/>
                      <a:pt x="2" y="0"/>
                      <a:pt x="5" y="0"/>
                    </a:cubicBezTo>
                    <a:cubicBezTo>
                      <a:pt x="49" y="0"/>
                      <a:pt x="49" y="0"/>
                      <a:pt x="49" y="0"/>
                    </a:cubicBezTo>
                    <a:cubicBezTo>
                      <a:pt x="52" y="0"/>
                      <a:pt x="54" y="2"/>
                      <a:pt x="54" y="5"/>
                    </a:cubicBezTo>
                    <a:cubicBezTo>
                      <a:pt x="54" y="39"/>
                      <a:pt x="54" y="39"/>
                      <a:pt x="54" y="39"/>
                    </a:cubicBezTo>
                    <a:cubicBezTo>
                      <a:pt x="54" y="42"/>
                      <a:pt x="52" y="44"/>
                      <a:pt x="49" y="44"/>
                    </a:cubicBezTo>
                    <a:close/>
                  </a:path>
                </a:pathLst>
              </a:custGeom>
              <a:noFill/>
              <a:ln w="12700" cap="rnd">
                <a:solidFill>
                  <a:srgbClr val="F0F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59" name="Line 7">
                <a:extLst>
                  <a:ext uri="{FF2B5EF4-FFF2-40B4-BE49-F238E27FC236}">
                    <a16:creationId xmlns:a16="http://schemas.microsoft.com/office/drawing/2014/main" id="{9BEEF3E1-11B8-4A63-9F66-499E97BFC85D}"/>
                  </a:ext>
                </a:extLst>
              </p:cNvPr>
              <p:cNvSpPr>
                <a:spLocks noChangeShapeType="1"/>
              </p:cNvSpPr>
              <p:nvPr/>
            </p:nvSpPr>
            <p:spPr bwMode="auto">
              <a:xfrm>
                <a:off x="3548075" y="1490669"/>
                <a:ext cx="0" cy="47067"/>
              </a:xfrm>
              <a:prstGeom prst="line">
                <a:avLst/>
              </a:prstGeom>
              <a:noFill/>
              <a:ln w="12700" cap="rnd">
                <a:solidFill>
                  <a:srgbClr val="F0F0F0"/>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0" name="Oval 8">
                <a:extLst>
                  <a:ext uri="{FF2B5EF4-FFF2-40B4-BE49-F238E27FC236}">
                    <a16:creationId xmlns:a16="http://schemas.microsoft.com/office/drawing/2014/main" id="{B4F591DE-274C-43C3-B74F-322DBB9473E7}"/>
                  </a:ext>
                </a:extLst>
              </p:cNvPr>
              <p:cNvSpPr>
                <a:spLocks noChangeArrowheads="1"/>
              </p:cNvSpPr>
              <p:nvPr/>
            </p:nvSpPr>
            <p:spPr bwMode="auto">
              <a:xfrm>
                <a:off x="3530425" y="1474980"/>
                <a:ext cx="33339" cy="33339"/>
              </a:xfrm>
              <a:prstGeom prst="ellipse">
                <a:avLst/>
              </a:prstGeom>
              <a:solidFill>
                <a:srgbClr val="F0F0F0"/>
              </a:solidFill>
              <a:ln w="12700" cap="rnd">
                <a:solidFill>
                  <a:srgbClr val="FFFFFF"/>
                </a:solidFill>
                <a:prstDash val="solid"/>
                <a:round/>
                <a:headEnd/>
                <a:tailEnd/>
              </a:ln>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1" name="Oval 9">
                <a:extLst>
                  <a:ext uri="{FF2B5EF4-FFF2-40B4-BE49-F238E27FC236}">
                    <a16:creationId xmlns:a16="http://schemas.microsoft.com/office/drawing/2014/main" id="{36DD4B1F-37B9-47A6-A324-E4D5E8D94CFE}"/>
                  </a:ext>
                </a:extLst>
              </p:cNvPr>
              <p:cNvSpPr>
                <a:spLocks noChangeArrowheads="1"/>
              </p:cNvSpPr>
              <p:nvPr/>
            </p:nvSpPr>
            <p:spPr bwMode="auto">
              <a:xfrm>
                <a:off x="3779486" y="1274947"/>
                <a:ext cx="66678" cy="66678"/>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2" name="Oval 10">
                <a:extLst>
                  <a:ext uri="{FF2B5EF4-FFF2-40B4-BE49-F238E27FC236}">
                    <a16:creationId xmlns:a16="http://schemas.microsoft.com/office/drawing/2014/main" id="{CA2410F6-2D4B-42BB-BD82-68ED0CA33BDB}"/>
                  </a:ext>
                </a:extLst>
              </p:cNvPr>
              <p:cNvSpPr>
                <a:spLocks noChangeArrowheads="1"/>
              </p:cNvSpPr>
              <p:nvPr/>
            </p:nvSpPr>
            <p:spPr bwMode="auto">
              <a:xfrm>
                <a:off x="3779486" y="1474980"/>
                <a:ext cx="66678" cy="66678"/>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3" name="Oval 11">
                <a:extLst>
                  <a:ext uri="{FF2B5EF4-FFF2-40B4-BE49-F238E27FC236}">
                    <a16:creationId xmlns:a16="http://schemas.microsoft.com/office/drawing/2014/main" id="{2CCC6431-6CA0-4A64-BD0B-B9A76961FE7B}"/>
                  </a:ext>
                </a:extLst>
              </p:cNvPr>
              <p:cNvSpPr>
                <a:spLocks noChangeArrowheads="1"/>
              </p:cNvSpPr>
              <p:nvPr/>
            </p:nvSpPr>
            <p:spPr bwMode="auto">
              <a:xfrm>
                <a:off x="3779486" y="1675013"/>
                <a:ext cx="66678" cy="66678"/>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4" name="Freeform 12">
                <a:extLst>
                  <a:ext uri="{FF2B5EF4-FFF2-40B4-BE49-F238E27FC236}">
                    <a16:creationId xmlns:a16="http://schemas.microsoft.com/office/drawing/2014/main" id="{C5214FDF-D3F3-4132-BDA0-4BE28F1AFC2E}"/>
                  </a:ext>
                </a:extLst>
              </p:cNvPr>
              <p:cNvSpPr>
                <a:spLocks/>
              </p:cNvSpPr>
              <p:nvPr/>
            </p:nvSpPr>
            <p:spPr bwMode="auto">
              <a:xfrm>
                <a:off x="3693197" y="1588724"/>
                <a:ext cx="119628" cy="86289"/>
              </a:xfrm>
              <a:custGeom>
                <a:avLst/>
                <a:gdLst>
                  <a:gd name="T0" fmla="*/ 0 w 29"/>
                  <a:gd name="T1" fmla="*/ 0 h 21"/>
                  <a:gd name="T2" fmla="*/ 20 w 29"/>
                  <a:gd name="T3" fmla="*/ 0 h 21"/>
                  <a:gd name="T4" fmla="*/ 29 w 29"/>
                  <a:gd name="T5" fmla="*/ 7 h 21"/>
                  <a:gd name="T6" fmla="*/ 29 w 29"/>
                  <a:gd name="T7" fmla="*/ 21 h 21"/>
                </a:gdLst>
                <a:ahLst/>
                <a:cxnLst>
                  <a:cxn ang="0">
                    <a:pos x="T0" y="T1"/>
                  </a:cxn>
                  <a:cxn ang="0">
                    <a:pos x="T2" y="T3"/>
                  </a:cxn>
                  <a:cxn ang="0">
                    <a:pos x="T4" y="T5"/>
                  </a:cxn>
                  <a:cxn ang="0">
                    <a:pos x="T6" y="T7"/>
                  </a:cxn>
                </a:cxnLst>
                <a:rect l="0" t="0" r="r" b="b"/>
                <a:pathLst>
                  <a:path w="29" h="21">
                    <a:moveTo>
                      <a:pt x="0" y="0"/>
                    </a:moveTo>
                    <a:cubicBezTo>
                      <a:pt x="20" y="0"/>
                      <a:pt x="20" y="0"/>
                      <a:pt x="20" y="0"/>
                    </a:cubicBezTo>
                    <a:cubicBezTo>
                      <a:pt x="20" y="0"/>
                      <a:pt x="29" y="0"/>
                      <a:pt x="29" y="7"/>
                    </a:cubicBezTo>
                    <a:cubicBezTo>
                      <a:pt x="29" y="15"/>
                      <a:pt x="29" y="21"/>
                      <a:pt x="29" y="21"/>
                    </a:cubicBezTo>
                  </a:path>
                </a:pathLst>
              </a:custGeom>
              <a:noFill/>
              <a:ln w="12700" cap="rnd">
                <a:solidFill>
                  <a:srgbClr val="F0F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5" name="Freeform 13">
                <a:extLst>
                  <a:ext uri="{FF2B5EF4-FFF2-40B4-BE49-F238E27FC236}">
                    <a16:creationId xmlns:a16="http://schemas.microsoft.com/office/drawing/2014/main" id="{D0764948-672F-4877-B9F1-40DAF1F5310E}"/>
                  </a:ext>
                </a:extLst>
              </p:cNvPr>
              <p:cNvSpPr>
                <a:spLocks/>
              </p:cNvSpPr>
              <p:nvPr/>
            </p:nvSpPr>
            <p:spPr bwMode="auto">
              <a:xfrm>
                <a:off x="3693197" y="1341625"/>
                <a:ext cx="119628" cy="86289"/>
              </a:xfrm>
              <a:custGeom>
                <a:avLst/>
                <a:gdLst>
                  <a:gd name="T0" fmla="*/ 0 w 29"/>
                  <a:gd name="T1" fmla="*/ 21 h 21"/>
                  <a:gd name="T2" fmla="*/ 20 w 29"/>
                  <a:gd name="T3" fmla="*/ 21 h 21"/>
                  <a:gd name="T4" fmla="*/ 29 w 29"/>
                  <a:gd name="T5" fmla="*/ 14 h 21"/>
                  <a:gd name="T6" fmla="*/ 29 w 29"/>
                  <a:gd name="T7" fmla="*/ 0 h 21"/>
                </a:gdLst>
                <a:ahLst/>
                <a:cxnLst>
                  <a:cxn ang="0">
                    <a:pos x="T0" y="T1"/>
                  </a:cxn>
                  <a:cxn ang="0">
                    <a:pos x="T2" y="T3"/>
                  </a:cxn>
                  <a:cxn ang="0">
                    <a:pos x="T4" y="T5"/>
                  </a:cxn>
                  <a:cxn ang="0">
                    <a:pos x="T6" y="T7"/>
                  </a:cxn>
                </a:cxnLst>
                <a:rect l="0" t="0" r="r" b="b"/>
                <a:pathLst>
                  <a:path w="29" h="21">
                    <a:moveTo>
                      <a:pt x="0" y="21"/>
                    </a:moveTo>
                    <a:cubicBezTo>
                      <a:pt x="20" y="21"/>
                      <a:pt x="20" y="21"/>
                      <a:pt x="20" y="21"/>
                    </a:cubicBezTo>
                    <a:cubicBezTo>
                      <a:pt x="20" y="21"/>
                      <a:pt x="29" y="21"/>
                      <a:pt x="29" y="14"/>
                    </a:cubicBezTo>
                    <a:cubicBezTo>
                      <a:pt x="29" y="7"/>
                      <a:pt x="29" y="0"/>
                      <a:pt x="29" y="0"/>
                    </a:cubicBezTo>
                  </a:path>
                </a:pathLst>
              </a:custGeom>
              <a:noFill/>
              <a:ln w="12700" cap="rnd">
                <a:solidFill>
                  <a:srgbClr val="F0F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6" name="Freeform 14">
                <a:extLst>
                  <a:ext uri="{FF2B5EF4-FFF2-40B4-BE49-F238E27FC236}">
                    <a16:creationId xmlns:a16="http://schemas.microsoft.com/office/drawing/2014/main" id="{48C0401E-B95E-427E-AF33-428B6924922E}"/>
                  </a:ext>
                </a:extLst>
              </p:cNvPr>
              <p:cNvSpPr>
                <a:spLocks/>
              </p:cNvSpPr>
              <p:nvPr/>
            </p:nvSpPr>
            <p:spPr bwMode="auto">
              <a:xfrm>
                <a:off x="3693197" y="1588724"/>
                <a:ext cx="119628" cy="86289"/>
              </a:xfrm>
              <a:custGeom>
                <a:avLst/>
                <a:gdLst>
                  <a:gd name="T0" fmla="*/ 0 w 29"/>
                  <a:gd name="T1" fmla="*/ 0 h 21"/>
                  <a:gd name="T2" fmla="*/ 20 w 29"/>
                  <a:gd name="T3" fmla="*/ 0 h 21"/>
                  <a:gd name="T4" fmla="*/ 29 w 29"/>
                  <a:gd name="T5" fmla="*/ 7 h 21"/>
                  <a:gd name="T6" fmla="*/ 29 w 29"/>
                  <a:gd name="T7" fmla="*/ 21 h 21"/>
                </a:gdLst>
                <a:ahLst/>
                <a:cxnLst>
                  <a:cxn ang="0">
                    <a:pos x="T0" y="T1"/>
                  </a:cxn>
                  <a:cxn ang="0">
                    <a:pos x="T2" y="T3"/>
                  </a:cxn>
                  <a:cxn ang="0">
                    <a:pos x="T4" y="T5"/>
                  </a:cxn>
                  <a:cxn ang="0">
                    <a:pos x="T6" y="T7"/>
                  </a:cxn>
                </a:cxnLst>
                <a:rect l="0" t="0" r="r" b="b"/>
                <a:pathLst>
                  <a:path w="29" h="21">
                    <a:moveTo>
                      <a:pt x="0" y="0"/>
                    </a:moveTo>
                    <a:cubicBezTo>
                      <a:pt x="20" y="0"/>
                      <a:pt x="20" y="0"/>
                      <a:pt x="20" y="0"/>
                    </a:cubicBezTo>
                    <a:cubicBezTo>
                      <a:pt x="20" y="0"/>
                      <a:pt x="29" y="0"/>
                      <a:pt x="29" y="7"/>
                    </a:cubicBezTo>
                    <a:cubicBezTo>
                      <a:pt x="29" y="15"/>
                      <a:pt x="29" y="21"/>
                      <a:pt x="29" y="21"/>
                    </a:cubicBez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7" name="Freeform 15">
                <a:extLst>
                  <a:ext uri="{FF2B5EF4-FFF2-40B4-BE49-F238E27FC236}">
                    <a16:creationId xmlns:a16="http://schemas.microsoft.com/office/drawing/2014/main" id="{9D383DE6-E52A-47A2-9A9F-6AC1CA64E81A}"/>
                  </a:ext>
                </a:extLst>
              </p:cNvPr>
              <p:cNvSpPr>
                <a:spLocks/>
              </p:cNvSpPr>
              <p:nvPr/>
            </p:nvSpPr>
            <p:spPr bwMode="auto">
              <a:xfrm>
                <a:off x="3693197" y="1341625"/>
                <a:ext cx="119628" cy="86289"/>
              </a:xfrm>
              <a:custGeom>
                <a:avLst/>
                <a:gdLst>
                  <a:gd name="T0" fmla="*/ 0 w 29"/>
                  <a:gd name="T1" fmla="*/ 21 h 21"/>
                  <a:gd name="T2" fmla="*/ 20 w 29"/>
                  <a:gd name="T3" fmla="*/ 21 h 21"/>
                  <a:gd name="T4" fmla="*/ 29 w 29"/>
                  <a:gd name="T5" fmla="*/ 14 h 21"/>
                  <a:gd name="T6" fmla="*/ 29 w 29"/>
                  <a:gd name="T7" fmla="*/ 0 h 21"/>
                </a:gdLst>
                <a:ahLst/>
                <a:cxnLst>
                  <a:cxn ang="0">
                    <a:pos x="T0" y="T1"/>
                  </a:cxn>
                  <a:cxn ang="0">
                    <a:pos x="T2" y="T3"/>
                  </a:cxn>
                  <a:cxn ang="0">
                    <a:pos x="T4" y="T5"/>
                  </a:cxn>
                  <a:cxn ang="0">
                    <a:pos x="T6" y="T7"/>
                  </a:cxn>
                </a:cxnLst>
                <a:rect l="0" t="0" r="r" b="b"/>
                <a:pathLst>
                  <a:path w="29" h="21">
                    <a:moveTo>
                      <a:pt x="0" y="21"/>
                    </a:moveTo>
                    <a:cubicBezTo>
                      <a:pt x="20" y="21"/>
                      <a:pt x="20" y="21"/>
                      <a:pt x="20" y="21"/>
                    </a:cubicBezTo>
                    <a:cubicBezTo>
                      <a:pt x="20" y="21"/>
                      <a:pt x="29" y="21"/>
                      <a:pt x="29" y="14"/>
                    </a:cubicBezTo>
                    <a:cubicBezTo>
                      <a:pt x="29" y="7"/>
                      <a:pt x="29" y="0"/>
                      <a:pt x="29" y="0"/>
                    </a:cubicBez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8" name="Line 16">
                <a:extLst>
                  <a:ext uri="{FF2B5EF4-FFF2-40B4-BE49-F238E27FC236}">
                    <a16:creationId xmlns:a16="http://schemas.microsoft.com/office/drawing/2014/main" id="{4D0E11F6-DE0C-4C03-8F34-024CDEDF0033}"/>
                  </a:ext>
                </a:extLst>
              </p:cNvPr>
              <p:cNvSpPr>
                <a:spLocks noChangeShapeType="1"/>
              </p:cNvSpPr>
              <p:nvPr/>
            </p:nvSpPr>
            <p:spPr bwMode="auto">
              <a:xfrm>
                <a:off x="3697120" y="1508319"/>
                <a:ext cx="79543" cy="0"/>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69" name="Oval 17">
                <a:extLst>
                  <a:ext uri="{FF2B5EF4-FFF2-40B4-BE49-F238E27FC236}">
                    <a16:creationId xmlns:a16="http://schemas.microsoft.com/office/drawing/2014/main" id="{87DBDECD-4E66-462D-8C0F-43ECDB0B0F7E}"/>
                  </a:ext>
                </a:extLst>
              </p:cNvPr>
              <p:cNvSpPr>
                <a:spLocks noChangeArrowheads="1"/>
              </p:cNvSpPr>
              <p:nvPr/>
            </p:nvSpPr>
            <p:spPr bwMode="auto">
              <a:xfrm>
                <a:off x="3248025" y="1274947"/>
                <a:ext cx="66678" cy="66678"/>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70" name="Oval 18">
                <a:extLst>
                  <a:ext uri="{FF2B5EF4-FFF2-40B4-BE49-F238E27FC236}">
                    <a16:creationId xmlns:a16="http://schemas.microsoft.com/office/drawing/2014/main" id="{9D4FB12C-05D7-4287-B228-6D29ACC42308}"/>
                  </a:ext>
                </a:extLst>
              </p:cNvPr>
              <p:cNvSpPr>
                <a:spLocks noChangeArrowheads="1"/>
              </p:cNvSpPr>
              <p:nvPr/>
            </p:nvSpPr>
            <p:spPr bwMode="auto">
              <a:xfrm>
                <a:off x="3248025" y="1474980"/>
                <a:ext cx="66678" cy="66678"/>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71" name="Oval 19">
                <a:extLst>
                  <a:ext uri="{FF2B5EF4-FFF2-40B4-BE49-F238E27FC236}">
                    <a16:creationId xmlns:a16="http://schemas.microsoft.com/office/drawing/2014/main" id="{9FF0F8D6-2B9A-490B-BEFF-A385E3AB7264}"/>
                  </a:ext>
                </a:extLst>
              </p:cNvPr>
              <p:cNvSpPr>
                <a:spLocks noChangeArrowheads="1"/>
              </p:cNvSpPr>
              <p:nvPr/>
            </p:nvSpPr>
            <p:spPr bwMode="auto">
              <a:xfrm>
                <a:off x="3248025" y="1675013"/>
                <a:ext cx="66678" cy="66678"/>
              </a:xfrm>
              <a:prstGeom prst="ellipse">
                <a:avLst/>
              </a:pr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72" name="Freeform 20">
                <a:extLst>
                  <a:ext uri="{FF2B5EF4-FFF2-40B4-BE49-F238E27FC236}">
                    <a16:creationId xmlns:a16="http://schemas.microsoft.com/office/drawing/2014/main" id="{E6CA4579-9FA6-408D-A713-E101E9B39BFE}"/>
                  </a:ext>
                </a:extLst>
              </p:cNvPr>
              <p:cNvSpPr>
                <a:spLocks/>
              </p:cNvSpPr>
              <p:nvPr/>
            </p:nvSpPr>
            <p:spPr bwMode="auto">
              <a:xfrm>
                <a:off x="3281364" y="1588724"/>
                <a:ext cx="125511" cy="86289"/>
              </a:xfrm>
              <a:custGeom>
                <a:avLst/>
                <a:gdLst>
                  <a:gd name="T0" fmla="*/ 30 w 30"/>
                  <a:gd name="T1" fmla="*/ 0 h 21"/>
                  <a:gd name="T2" fmla="*/ 9 w 30"/>
                  <a:gd name="T3" fmla="*/ 0 h 21"/>
                  <a:gd name="T4" fmla="*/ 1 w 30"/>
                  <a:gd name="T5" fmla="*/ 7 h 21"/>
                  <a:gd name="T6" fmla="*/ 1 w 30"/>
                  <a:gd name="T7" fmla="*/ 21 h 21"/>
                </a:gdLst>
                <a:ahLst/>
                <a:cxnLst>
                  <a:cxn ang="0">
                    <a:pos x="T0" y="T1"/>
                  </a:cxn>
                  <a:cxn ang="0">
                    <a:pos x="T2" y="T3"/>
                  </a:cxn>
                  <a:cxn ang="0">
                    <a:pos x="T4" y="T5"/>
                  </a:cxn>
                  <a:cxn ang="0">
                    <a:pos x="T6" y="T7"/>
                  </a:cxn>
                </a:cxnLst>
                <a:rect l="0" t="0" r="r" b="b"/>
                <a:pathLst>
                  <a:path w="30" h="21">
                    <a:moveTo>
                      <a:pt x="30" y="0"/>
                    </a:moveTo>
                    <a:cubicBezTo>
                      <a:pt x="9" y="0"/>
                      <a:pt x="9" y="0"/>
                      <a:pt x="9" y="0"/>
                    </a:cubicBezTo>
                    <a:cubicBezTo>
                      <a:pt x="9" y="0"/>
                      <a:pt x="1" y="0"/>
                      <a:pt x="1" y="7"/>
                    </a:cubicBezTo>
                    <a:cubicBezTo>
                      <a:pt x="0" y="15"/>
                      <a:pt x="1" y="21"/>
                      <a:pt x="1" y="21"/>
                    </a:cubicBez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73" name="Freeform 21">
                <a:extLst>
                  <a:ext uri="{FF2B5EF4-FFF2-40B4-BE49-F238E27FC236}">
                    <a16:creationId xmlns:a16="http://schemas.microsoft.com/office/drawing/2014/main" id="{729F884F-160A-4A54-A5F0-D349A9A876E1}"/>
                  </a:ext>
                </a:extLst>
              </p:cNvPr>
              <p:cNvSpPr>
                <a:spLocks/>
              </p:cNvSpPr>
              <p:nvPr/>
            </p:nvSpPr>
            <p:spPr bwMode="auto">
              <a:xfrm>
                <a:off x="3281364" y="1341625"/>
                <a:ext cx="125511" cy="86289"/>
              </a:xfrm>
              <a:custGeom>
                <a:avLst/>
                <a:gdLst>
                  <a:gd name="T0" fmla="*/ 30 w 30"/>
                  <a:gd name="T1" fmla="*/ 21 h 21"/>
                  <a:gd name="T2" fmla="*/ 9 w 30"/>
                  <a:gd name="T3" fmla="*/ 21 h 21"/>
                  <a:gd name="T4" fmla="*/ 1 w 30"/>
                  <a:gd name="T5" fmla="*/ 14 h 21"/>
                  <a:gd name="T6" fmla="*/ 1 w 30"/>
                  <a:gd name="T7" fmla="*/ 0 h 21"/>
                </a:gdLst>
                <a:ahLst/>
                <a:cxnLst>
                  <a:cxn ang="0">
                    <a:pos x="T0" y="T1"/>
                  </a:cxn>
                  <a:cxn ang="0">
                    <a:pos x="T2" y="T3"/>
                  </a:cxn>
                  <a:cxn ang="0">
                    <a:pos x="T4" y="T5"/>
                  </a:cxn>
                  <a:cxn ang="0">
                    <a:pos x="T6" y="T7"/>
                  </a:cxn>
                </a:cxnLst>
                <a:rect l="0" t="0" r="r" b="b"/>
                <a:pathLst>
                  <a:path w="30" h="21">
                    <a:moveTo>
                      <a:pt x="30" y="21"/>
                    </a:moveTo>
                    <a:cubicBezTo>
                      <a:pt x="9" y="21"/>
                      <a:pt x="9" y="21"/>
                      <a:pt x="9" y="21"/>
                    </a:cubicBezTo>
                    <a:cubicBezTo>
                      <a:pt x="9" y="21"/>
                      <a:pt x="1" y="21"/>
                      <a:pt x="1" y="14"/>
                    </a:cubicBezTo>
                    <a:cubicBezTo>
                      <a:pt x="0" y="7"/>
                      <a:pt x="1" y="0"/>
                      <a:pt x="1" y="0"/>
                    </a:cubicBezTo>
                  </a:path>
                </a:pathLst>
              </a:custGeom>
              <a:noFill/>
              <a:ln w="1270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sp>
            <p:nvSpPr>
              <p:cNvPr id="74" name="Line 22">
                <a:extLst>
                  <a:ext uri="{FF2B5EF4-FFF2-40B4-BE49-F238E27FC236}">
                    <a16:creationId xmlns:a16="http://schemas.microsoft.com/office/drawing/2014/main" id="{768406A5-51FB-44A3-928A-D6CD6B687BA0}"/>
                  </a:ext>
                </a:extLst>
              </p:cNvPr>
              <p:cNvSpPr>
                <a:spLocks noChangeShapeType="1"/>
              </p:cNvSpPr>
              <p:nvPr/>
            </p:nvSpPr>
            <p:spPr bwMode="auto">
              <a:xfrm flipH="1">
                <a:off x="3317080" y="1508319"/>
                <a:ext cx="85871" cy="0"/>
              </a:xfrm>
              <a:prstGeom prst="line">
                <a:avLst/>
              </a:prstGeom>
              <a:noFill/>
              <a:ln w="1270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685758">
                  <a:defRPr/>
                </a:pPr>
                <a:endParaRPr lang="en-US" sz="1324" kern="0" dirty="0">
                  <a:solidFill>
                    <a:srgbClr val="FFFFFF"/>
                  </a:solidFill>
                  <a:latin typeface="Amazon Ember"/>
                </a:endParaRPr>
              </a:p>
            </p:txBody>
          </p:sp>
        </p:grpSp>
      </p:grpSp>
    </p:spTree>
    <p:extLst>
      <p:ext uri="{BB962C8B-B14F-4D97-AF65-F5344CB8AC3E}">
        <p14:creationId xmlns:p14="http://schemas.microsoft.com/office/powerpoint/2010/main" val="3947652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10"/>
                                        </p:tgtEl>
                                        <p:attrNameLst>
                                          <p:attrName>style.visibility</p:attrName>
                                        </p:attrNameLst>
                                      </p:cBhvr>
                                      <p:to>
                                        <p:strVal val="visible"/>
                                      </p:to>
                                    </p:set>
                                  </p:childTnLst>
                                </p:cTn>
                              </p:par>
                              <p:par>
                                <p:cTn id="7" presetID="6" presetClass="emph" presetSubtype="0" accel="60000" autoRev="1" fill="hold" nodeType="withEffect">
                                  <p:stCondLst>
                                    <p:cond delay="0"/>
                                  </p:stCondLst>
                                  <p:childTnLst>
                                    <p:animScale>
                                      <p:cBhvr>
                                        <p:cTn id="8" dur="300" fill="hold"/>
                                        <p:tgtEl>
                                          <p:spTgt spid="10"/>
                                        </p:tgtEl>
                                      </p:cBhvr>
                                      <p:by x="0" y="0"/>
                                    </p:animScale>
                                  </p:childTnLst>
                                </p:cTn>
                              </p:par>
                              <p:par>
                                <p:cTn id="9" presetID="1" presetClass="entr" presetSubtype="0" fill="hold" nodeType="withEffect">
                                  <p:stCondLst>
                                    <p:cond delay="0"/>
                                  </p:stCondLst>
                                  <p:childTnLst>
                                    <p:set>
                                      <p:cBhvr>
                                        <p:cTn id="10" dur="1" fill="hold">
                                          <p:stCondLst>
                                            <p:cond delay="299"/>
                                          </p:stCondLst>
                                        </p:cTn>
                                        <p:tgtEl>
                                          <p:spTgt spid="19"/>
                                        </p:tgtEl>
                                        <p:attrNameLst>
                                          <p:attrName>style.visibility</p:attrName>
                                        </p:attrNameLst>
                                      </p:cBhvr>
                                      <p:to>
                                        <p:strVal val="visible"/>
                                      </p:to>
                                    </p:set>
                                  </p:childTnLst>
                                </p:cTn>
                              </p:par>
                              <p:par>
                                <p:cTn id="11" presetID="6" presetClass="emph" presetSubtype="0" accel="60000" autoRev="1" fill="hold" nodeType="withEffect">
                                  <p:stCondLst>
                                    <p:cond delay="0"/>
                                  </p:stCondLst>
                                  <p:childTnLst>
                                    <p:animScale>
                                      <p:cBhvr>
                                        <p:cTn id="12" dur="300" fill="hold"/>
                                        <p:tgtEl>
                                          <p:spTgt spid="19"/>
                                        </p:tgtEl>
                                      </p:cBhvr>
                                      <p:by x="0" y="0"/>
                                    </p:animScale>
                                  </p:childTnLst>
                                </p:cTn>
                              </p:par>
                              <p:par>
                                <p:cTn id="13" presetID="1" presetClass="entr" presetSubtype="0" fill="hold" nodeType="withEffect">
                                  <p:stCondLst>
                                    <p:cond delay="0"/>
                                  </p:stCondLst>
                                  <p:childTnLst>
                                    <p:set>
                                      <p:cBhvr>
                                        <p:cTn id="14" dur="1" fill="hold">
                                          <p:stCondLst>
                                            <p:cond delay="299"/>
                                          </p:stCondLst>
                                        </p:cTn>
                                        <p:tgtEl>
                                          <p:spTgt spid="32"/>
                                        </p:tgtEl>
                                        <p:attrNameLst>
                                          <p:attrName>style.visibility</p:attrName>
                                        </p:attrNameLst>
                                      </p:cBhvr>
                                      <p:to>
                                        <p:strVal val="visible"/>
                                      </p:to>
                                    </p:set>
                                  </p:childTnLst>
                                </p:cTn>
                              </p:par>
                              <p:par>
                                <p:cTn id="15" presetID="6" presetClass="emph" presetSubtype="0" accel="60000" autoRev="1" fill="hold" nodeType="withEffect">
                                  <p:stCondLst>
                                    <p:cond delay="0"/>
                                  </p:stCondLst>
                                  <p:childTnLst>
                                    <p:animScale>
                                      <p:cBhvr>
                                        <p:cTn id="16" dur="300" fill="hold"/>
                                        <p:tgtEl>
                                          <p:spTgt spid="32"/>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54"/>
                                        </p:tgtEl>
                                        <p:attrNameLst>
                                          <p:attrName>style.visibility</p:attrName>
                                        </p:attrNameLst>
                                      </p:cBhvr>
                                      <p:to>
                                        <p:strVal val="visible"/>
                                      </p:to>
                                    </p:set>
                                  </p:childTnLst>
                                </p:cTn>
                              </p:par>
                              <p:par>
                                <p:cTn id="19" presetID="6" presetClass="emph" presetSubtype="0" accel="60000" autoRev="1" fill="hold" nodeType="withEffect">
                                  <p:stCondLst>
                                    <p:cond delay="0"/>
                                  </p:stCondLst>
                                  <p:childTnLst>
                                    <p:animScale>
                                      <p:cBhvr>
                                        <p:cTn id="20" dur="300" fill="hold"/>
                                        <p:tgtEl>
                                          <p:spTgt spid="54"/>
                                        </p:tgtEl>
                                      </p:cBhvr>
                                      <p:by x="0" y="0"/>
                                    </p:animScale>
                                  </p:childTnLst>
                                </p:cTn>
                              </p:par>
                              <p:par>
                                <p:cTn id="21" presetID="22" presetClass="entr" presetSubtype="1"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par>
                                <p:cTn id="24" presetID="22" presetClass="entr" presetSubtype="1"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par>
                                <p:cTn id="27" presetID="22" presetClass="entr" presetSubtype="1" fill="hold" nodeType="withEffect">
                                  <p:stCondLst>
                                    <p:cond delay="25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250"/>
                                  </p:stCondLst>
                                  <p:childTnLst>
                                    <p:animMotion origin="layout" path="M -3.15972E-6 3.20988E-6 L -3.15972E-6 -0.0544 " pathEditMode="relative" rAng="0" ptsTypes="AA">
                                      <p:cBhvr>
                                        <p:cTn id="34" dur="500" spd="-100000" fill="hold"/>
                                        <p:tgtEl>
                                          <p:spTgt spid="6"/>
                                        </p:tgtEl>
                                        <p:attrNameLst>
                                          <p:attrName>ppt_x</p:attrName>
                                          <p:attrName>ppt_y</p:attrName>
                                        </p:attrNameLst>
                                      </p:cBhvr>
                                      <p:rCtr x="0" y="-2720"/>
                                    </p:animMotion>
                                  </p:childTnLst>
                                </p:cTn>
                              </p:par>
                              <p:par>
                                <p:cTn id="35" presetID="10" presetClass="entr" presetSubtype="0" fill="hold" grpId="0" nodeType="withEffect">
                                  <p:stCondLst>
                                    <p:cond delay="25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100000" fill="hold" grpId="1" nodeType="withEffect">
                                  <p:stCondLst>
                                    <p:cond delay="250"/>
                                  </p:stCondLst>
                                  <p:childTnLst>
                                    <p:animMotion origin="layout" path="M -5.55556E-7 -4.81481E-6 L -5.55556E-7 -0.05439 " pathEditMode="relative" rAng="0" ptsTypes="AA">
                                      <p:cBhvr>
                                        <p:cTn id="39" dur="500" spd="-100000" fill="hold"/>
                                        <p:tgtEl>
                                          <p:spTgt spid="7"/>
                                        </p:tgtEl>
                                        <p:attrNameLst>
                                          <p:attrName>ppt_x</p:attrName>
                                          <p:attrName>ppt_y</p:attrName>
                                        </p:attrNameLst>
                                      </p:cBhvr>
                                      <p:rCtr x="0" y="-2720"/>
                                    </p:animMotion>
                                  </p:childTnLst>
                                </p:cTn>
                              </p:par>
                              <p:par>
                                <p:cTn id="40" presetID="10" presetClass="entr" presetSubtype="0" fill="hold" grpId="0"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grpId="1" nodeType="withEffect">
                                  <p:stCondLst>
                                    <p:cond delay="250"/>
                                  </p:stCondLst>
                                  <p:childTnLst>
                                    <p:animMotion origin="layout" path="M 5.55556E-7 -4.81481E-6 L 5.55556E-7 -0.05439 " pathEditMode="relative" rAng="0" ptsTypes="AA">
                                      <p:cBhvr>
                                        <p:cTn id="44" dur="500" spd="-100000" fill="hold"/>
                                        <p:tgtEl>
                                          <p:spTgt spid="8"/>
                                        </p:tgtEl>
                                        <p:attrNameLst>
                                          <p:attrName>ppt_x</p:attrName>
                                          <p:attrName>ppt_y</p:attrName>
                                        </p:attrNameLst>
                                      </p:cBhvr>
                                      <p:rCtr x="0" y="-2720"/>
                                    </p:animMotion>
                                  </p:childTnLst>
                                </p:cTn>
                              </p:par>
                              <p:par>
                                <p:cTn id="45" presetID="10" presetClass="entr" presetSubtype="0" fill="hold" grpId="0"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250"/>
                                  </p:stCondLst>
                                  <p:childTnLst>
                                    <p:animMotion origin="layout" path="M 1.66667E-6 -4.81481E-6 L 1.66667E-6 -0.05439 " pathEditMode="relative" rAng="0" ptsTypes="AA">
                                      <p:cBhvr>
                                        <p:cTn id="49" dur="500" spd="-100000" fill="hold"/>
                                        <p:tgtEl>
                                          <p:spTgt spid="9"/>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a:extLst>
              <a:ext uri="{FF2B5EF4-FFF2-40B4-BE49-F238E27FC236}">
                <a16:creationId xmlns:a16="http://schemas.microsoft.com/office/drawing/2014/main" id="{5BD14449-FCD9-3340-91DD-1EBEE453C8C6}"/>
              </a:ext>
            </a:extLst>
          </p:cNvPr>
          <p:cNvSpPr/>
          <p:nvPr/>
        </p:nvSpPr>
        <p:spPr>
          <a:xfrm>
            <a:off x="6709161" y="1565857"/>
            <a:ext cx="1749714" cy="2491342"/>
          </a:xfrm>
          <a:prstGeom prst="roundRect">
            <a:avLst/>
          </a:prstGeom>
          <a:solidFill>
            <a:schemeClr val="bg2"/>
          </a:solidFill>
          <a:ln w="25400" cap="flat" cmpd="sng" algn="ctr">
            <a:solidFill>
              <a:srgbClr val="595A5D"/>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66" name="Title 2">
            <a:extLst>
              <a:ext uri="{FF2B5EF4-FFF2-40B4-BE49-F238E27FC236}">
                <a16:creationId xmlns:a16="http://schemas.microsoft.com/office/drawing/2014/main" id="{2DB91B64-4145-644F-9D5A-88467CFFAC45}"/>
              </a:ext>
            </a:extLst>
          </p:cNvPr>
          <p:cNvSpPr txBox="1">
            <a:spLocks/>
          </p:cNvSpPr>
          <p:nvPr/>
        </p:nvSpPr>
        <p:spPr>
          <a:xfrm>
            <a:off x="353831" y="210186"/>
            <a:ext cx="8446770" cy="857250"/>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defTabSz="457200"/>
            <a:r>
              <a:rPr lang="en-US" sz="2400" dirty="0">
                <a:solidFill>
                  <a:srgbClr val="FFFFFF"/>
                </a:solidFill>
              </a:rPr>
              <a:t>AWS Storage Gateway</a:t>
            </a:r>
            <a:br>
              <a:rPr lang="en-US" sz="2375" dirty="0">
                <a:solidFill>
                  <a:srgbClr val="FFFFFF"/>
                </a:solidFill>
              </a:rPr>
            </a:br>
            <a:r>
              <a:rPr lang="en-US" sz="1800" b="0" dirty="0">
                <a:solidFill>
                  <a:srgbClr val="FFFFFF"/>
                </a:solidFill>
              </a:rPr>
              <a:t>On-premises access to virtually unlimited cloud storage</a:t>
            </a:r>
          </a:p>
        </p:txBody>
      </p:sp>
      <p:cxnSp>
        <p:nvCxnSpPr>
          <p:cNvPr id="67" name="Straight Connector 66">
            <a:extLst>
              <a:ext uri="{FF2B5EF4-FFF2-40B4-BE49-F238E27FC236}">
                <a16:creationId xmlns:a16="http://schemas.microsoft.com/office/drawing/2014/main" id="{53E6841A-0B78-294F-A3A3-FAD9A6FFFFBA}"/>
              </a:ext>
            </a:extLst>
          </p:cNvPr>
          <p:cNvCxnSpPr>
            <a:cxnSpLocks/>
            <a:stCxn id="79" idx="3"/>
            <a:endCxn id="96" idx="1"/>
          </p:cNvCxnSpPr>
          <p:nvPr/>
        </p:nvCxnSpPr>
        <p:spPr>
          <a:xfrm>
            <a:off x="4005911" y="2811528"/>
            <a:ext cx="2703250" cy="1"/>
          </a:xfrm>
          <a:prstGeom prst="line">
            <a:avLst/>
          </a:prstGeom>
          <a:noFill/>
          <a:ln w="19050" cap="flat" cmpd="sng" algn="ctr">
            <a:solidFill>
              <a:schemeClr val="tx1"/>
            </a:solidFill>
            <a:prstDash val="solid"/>
          </a:ln>
          <a:effectLst/>
        </p:spPr>
      </p:cxnSp>
      <p:sp>
        <p:nvSpPr>
          <p:cNvPr id="72" name="Rounded Rectangle 71">
            <a:extLst>
              <a:ext uri="{FF2B5EF4-FFF2-40B4-BE49-F238E27FC236}">
                <a16:creationId xmlns:a16="http://schemas.microsoft.com/office/drawing/2014/main" id="{C8F11471-A546-7248-9C0E-EC20C8A3BBCF}"/>
              </a:ext>
            </a:extLst>
          </p:cNvPr>
          <p:cNvSpPr/>
          <p:nvPr/>
        </p:nvSpPr>
        <p:spPr>
          <a:xfrm>
            <a:off x="5693631" y="1565857"/>
            <a:ext cx="784709" cy="2491342"/>
          </a:xfrm>
          <a:prstGeom prst="roundRect">
            <a:avLst/>
          </a:prstGeom>
          <a:solidFill>
            <a:schemeClr val="bg2"/>
          </a:solidFill>
          <a:ln w="25400" cap="flat" cmpd="sng" algn="ctr">
            <a:solidFill>
              <a:srgbClr val="FF9900"/>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73" name="Rectangle 72">
            <a:extLst>
              <a:ext uri="{FF2B5EF4-FFF2-40B4-BE49-F238E27FC236}">
                <a16:creationId xmlns:a16="http://schemas.microsoft.com/office/drawing/2014/main" id="{8DBEDC06-5172-DC47-9931-931E27012737}"/>
              </a:ext>
            </a:extLst>
          </p:cNvPr>
          <p:cNvSpPr/>
          <p:nvPr/>
        </p:nvSpPr>
        <p:spPr>
          <a:xfrm>
            <a:off x="5159499" y="1222957"/>
            <a:ext cx="3599459" cy="3034861"/>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horz" wrap="square" lIns="411480" tIns="68580" rIns="68580" bIns="68580" numCol="1" spcCol="0" rtlCol="0" fromWordArt="0" anchor="t" anchorCtr="0" forceAA="0" compatLnSpc="1">
            <a:prstTxWarp prst="textNoShape">
              <a:avLst/>
            </a:prstTxWarp>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r>
              <a:rPr lang="en-US" sz="1200" kern="0" dirty="0">
                <a:solidFill>
                  <a:srgbClr val="FFFFFF"/>
                </a:solidFill>
                <a:latin typeface="Amazon Ember"/>
                <a:ea typeface="Amazon Ember" panose="020B0603020204020204" pitchFamily="34" charset="0"/>
                <a:cs typeface="Amazon Ember" panose="020B0603020204020204" pitchFamily="34" charset="0"/>
              </a:rPr>
              <a:t> AWS Cloud</a:t>
            </a:r>
          </a:p>
        </p:txBody>
      </p:sp>
      <p:grpSp>
        <p:nvGrpSpPr>
          <p:cNvPr id="74" name="Group 73">
            <a:extLst>
              <a:ext uri="{FF2B5EF4-FFF2-40B4-BE49-F238E27FC236}">
                <a16:creationId xmlns:a16="http://schemas.microsoft.com/office/drawing/2014/main" id="{BD6F8062-DB79-064B-8B18-1CBF5ED48D6E}"/>
              </a:ext>
            </a:extLst>
          </p:cNvPr>
          <p:cNvGrpSpPr>
            <a:grpSpLocks noChangeAspect="1"/>
          </p:cNvGrpSpPr>
          <p:nvPr/>
        </p:nvGrpSpPr>
        <p:grpSpPr>
          <a:xfrm>
            <a:off x="2994979" y="2520978"/>
            <a:ext cx="277461" cy="342900"/>
            <a:chOff x="8181596" y="4834932"/>
            <a:chExt cx="341155" cy="421616"/>
          </a:xfrm>
        </p:grpSpPr>
        <p:sp>
          <p:nvSpPr>
            <p:cNvPr id="127" name="Freeform: Shape 190">
              <a:extLst>
                <a:ext uri="{FF2B5EF4-FFF2-40B4-BE49-F238E27FC236}">
                  <a16:creationId xmlns:a16="http://schemas.microsoft.com/office/drawing/2014/main" id="{416ECB7B-241C-444B-906A-CF87DB02F393}"/>
                </a:ext>
              </a:extLst>
            </p:cNvPr>
            <p:cNvSpPr/>
            <p:nvPr/>
          </p:nvSpPr>
          <p:spPr>
            <a:xfrm>
              <a:off x="8181596" y="4834932"/>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rgbClr val="FFFFFF"/>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8" name="Freeform: Shape 191">
              <a:extLst>
                <a:ext uri="{FF2B5EF4-FFF2-40B4-BE49-F238E27FC236}">
                  <a16:creationId xmlns:a16="http://schemas.microsoft.com/office/drawing/2014/main" id="{ED3114FA-F4F5-4740-9F5D-1E703696EDA7}"/>
                </a:ext>
              </a:extLst>
            </p:cNvPr>
            <p:cNvSpPr/>
            <p:nvPr/>
          </p:nvSpPr>
          <p:spPr>
            <a:xfrm>
              <a:off x="8181596" y="4834932"/>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9050" cap="flat">
              <a:solidFill>
                <a:srgbClr val="FFFFFF"/>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9" name="Freeform: Shape 192">
              <a:extLst>
                <a:ext uri="{FF2B5EF4-FFF2-40B4-BE49-F238E27FC236}">
                  <a16:creationId xmlns:a16="http://schemas.microsoft.com/office/drawing/2014/main" id="{8D6CC435-4D81-034E-B0CE-31D2937CFEBD}"/>
                </a:ext>
              </a:extLst>
            </p:cNvPr>
            <p:cNvSpPr/>
            <p:nvPr/>
          </p:nvSpPr>
          <p:spPr>
            <a:xfrm>
              <a:off x="8181596" y="4996820"/>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FF9900"/>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30" name="Freeform: Shape 193">
              <a:extLst>
                <a:ext uri="{FF2B5EF4-FFF2-40B4-BE49-F238E27FC236}">
                  <a16:creationId xmlns:a16="http://schemas.microsoft.com/office/drawing/2014/main" id="{62757BDC-2698-0F45-AFEB-16B30EB54406}"/>
                </a:ext>
              </a:extLst>
            </p:cNvPr>
            <p:cNvSpPr/>
            <p:nvPr/>
          </p:nvSpPr>
          <p:spPr>
            <a:xfrm>
              <a:off x="8181596" y="5099166"/>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FF9900"/>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31" name="Freeform: Shape 194">
              <a:extLst>
                <a:ext uri="{FF2B5EF4-FFF2-40B4-BE49-F238E27FC236}">
                  <a16:creationId xmlns:a16="http://schemas.microsoft.com/office/drawing/2014/main" id="{F5AC0F40-91DE-6346-8BE6-564511C684B3}"/>
                </a:ext>
              </a:extLst>
            </p:cNvPr>
            <p:cNvSpPr/>
            <p:nvPr/>
          </p:nvSpPr>
          <p:spPr>
            <a:xfrm>
              <a:off x="8181596" y="4834932"/>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rgbClr val="FFFFFF"/>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grpSp>
      <p:sp>
        <p:nvSpPr>
          <p:cNvPr id="75" name="TextBox 534">
            <a:extLst>
              <a:ext uri="{FF2B5EF4-FFF2-40B4-BE49-F238E27FC236}">
                <a16:creationId xmlns:a16="http://schemas.microsoft.com/office/drawing/2014/main" id="{BE1E8A0A-3DBF-894A-A9C8-6A05CACE1B76}"/>
              </a:ext>
            </a:extLst>
          </p:cNvPr>
          <p:cNvSpPr txBox="1"/>
          <p:nvPr/>
        </p:nvSpPr>
        <p:spPr>
          <a:xfrm>
            <a:off x="2603251" y="2116054"/>
            <a:ext cx="1438215" cy="284693"/>
          </a:xfrm>
          <a:prstGeom prst="rect">
            <a:avLst/>
          </a:prstGeom>
          <a:noFill/>
        </p:spPr>
        <p:txBody>
          <a:bodyPr wrap="non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457182">
              <a:defRPr/>
            </a:pPr>
            <a:r>
              <a:rPr lang="en-US" sz="1250" b="1" kern="0" dirty="0">
                <a:solidFill>
                  <a:srgbClr val="FFFFFF"/>
                </a:solidFill>
                <a:latin typeface="Amazon Ember"/>
              </a:rPr>
              <a:t>Storage Gateway</a:t>
            </a:r>
          </a:p>
        </p:txBody>
      </p:sp>
      <p:sp>
        <p:nvSpPr>
          <p:cNvPr id="76" name="TextBox 559">
            <a:extLst>
              <a:ext uri="{FF2B5EF4-FFF2-40B4-BE49-F238E27FC236}">
                <a16:creationId xmlns:a16="http://schemas.microsoft.com/office/drawing/2014/main" id="{75B53A2F-895F-AA47-9329-B1C615A91221}"/>
              </a:ext>
            </a:extLst>
          </p:cNvPr>
          <p:cNvSpPr txBox="1"/>
          <p:nvPr/>
        </p:nvSpPr>
        <p:spPr>
          <a:xfrm>
            <a:off x="5607991" y="2952292"/>
            <a:ext cx="916623" cy="738664"/>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Aft>
                <a:spcPts val="150"/>
              </a:spcAft>
              <a:defRPr/>
            </a:pPr>
            <a:r>
              <a:rPr lang="en-US" sz="1050" kern="0" dirty="0">
                <a:solidFill>
                  <a:srgbClr val="FFFFFF"/>
                </a:solidFill>
                <a:latin typeface="Amazon Ember"/>
              </a:rPr>
              <a:t>Storage Gateway Managed Service</a:t>
            </a:r>
            <a:endParaRPr lang="en-US" sz="900" kern="0" dirty="0">
              <a:solidFill>
                <a:srgbClr val="FFFFFF"/>
              </a:solidFill>
              <a:latin typeface="Amazon Ember"/>
            </a:endParaRPr>
          </a:p>
        </p:txBody>
      </p:sp>
      <p:sp>
        <p:nvSpPr>
          <p:cNvPr id="79" name="Rounded Rectangle 78">
            <a:extLst>
              <a:ext uri="{FF2B5EF4-FFF2-40B4-BE49-F238E27FC236}">
                <a16:creationId xmlns:a16="http://schemas.microsoft.com/office/drawing/2014/main" id="{30162B45-0271-6E43-9A45-382370F4FB1B}"/>
              </a:ext>
            </a:extLst>
          </p:cNvPr>
          <p:cNvSpPr/>
          <p:nvPr/>
        </p:nvSpPr>
        <p:spPr>
          <a:xfrm>
            <a:off x="2724341" y="2460991"/>
            <a:ext cx="1281570" cy="701074"/>
          </a:xfrm>
          <a:prstGeom prst="roundRect">
            <a:avLst/>
          </a:prstGeom>
          <a:noFill/>
          <a:ln w="25400" cap="flat" cmpd="sng" algn="ctr">
            <a:solidFill>
              <a:srgbClr val="FF9900"/>
            </a:solidFill>
            <a:prstDash val="solid"/>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pic>
        <p:nvPicPr>
          <p:cNvPr id="81" name="Graphic 37">
            <a:extLst>
              <a:ext uri="{FF2B5EF4-FFF2-40B4-BE49-F238E27FC236}">
                <a16:creationId xmlns:a16="http://schemas.microsoft.com/office/drawing/2014/main" id="{912ED170-E4D9-2E4E-904D-84C49C355C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2377" y="1776466"/>
            <a:ext cx="480060" cy="480060"/>
          </a:xfrm>
          <a:prstGeom prst="rect">
            <a:avLst/>
          </a:prstGeom>
        </p:spPr>
      </p:pic>
      <p:sp>
        <p:nvSpPr>
          <p:cNvPr id="82" name="TextBox 571">
            <a:extLst>
              <a:ext uri="{FF2B5EF4-FFF2-40B4-BE49-F238E27FC236}">
                <a16:creationId xmlns:a16="http://schemas.microsoft.com/office/drawing/2014/main" id="{2132DB98-8E2C-6C46-BCB8-84A4D3744A69}"/>
              </a:ext>
            </a:extLst>
          </p:cNvPr>
          <p:cNvSpPr txBox="1"/>
          <p:nvPr/>
        </p:nvSpPr>
        <p:spPr>
          <a:xfrm>
            <a:off x="274921" y="1866456"/>
            <a:ext cx="818307" cy="334835"/>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App/DB</a:t>
            </a:r>
          </a:p>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83" name="TextBox 573">
            <a:extLst>
              <a:ext uri="{FF2B5EF4-FFF2-40B4-BE49-F238E27FC236}">
                <a16:creationId xmlns:a16="http://schemas.microsoft.com/office/drawing/2014/main" id="{BFA040D8-C2C5-D44F-B0DD-C90D99E6E3C6}"/>
              </a:ext>
            </a:extLst>
          </p:cNvPr>
          <p:cNvSpPr txBox="1"/>
          <p:nvPr/>
        </p:nvSpPr>
        <p:spPr>
          <a:xfrm>
            <a:off x="286726" y="2699922"/>
            <a:ext cx="787685" cy="334835"/>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User Workstation</a:t>
            </a:r>
          </a:p>
        </p:txBody>
      </p:sp>
      <p:pic>
        <p:nvPicPr>
          <p:cNvPr id="84" name="Graphic 37">
            <a:extLst>
              <a:ext uri="{FF2B5EF4-FFF2-40B4-BE49-F238E27FC236}">
                <a16:creationId xmlns:a16="http://schemas.microsoft.com/office/drawing/2014/main" id="{95A7DC6B-7977-264B-8406-AC8ADCFA53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0033" y="3443399"/>
            <a:ext cx="480060" cy="480060"/>
          </a:xfrm>
          <a:prstGeom prst="rect">
            <a:avLst/>
          </a:prstGeom>
        </p:spPr>
      </p:pic>
      <p:sp>
        <p:nvSpPr>
          <p:cNvPr id="85" name="TextBox 575">
            <a:extLst>
              <a:ext uri="{FF2B5EF4-FFF2-40B4-BE49-F238E27FC236}">
                <a16:creationId xmlns:a16="http://schemas.microsoft.com/office/drawing/2014/main" id="{BF6A28BF-9978-C347-8A40-49E83AB73360}"/>
              </a:ext>
            </a:extLst>
          </p:cNvPr>
          <p:cNvSpPr txBox="1"/>
          <p:nvPr/>
        </p:nvSpPr>
        <p:spPr>
          <a:xfrm>
            <a:off x="385042" y="3533389"/>
            <a:ext cx="689369" cy="334835"/>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Media</a:t>
            </a:r>
          </a:p>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pic>
        <p:nvPicPr>
          <p:cNvPr id="88" name="Graphic 439">
            <a:extLst>
              <a:ext uri="{FF2B5EF4-FFF2-40B4-BE49-F238E27FC236}">
                <a16:creationId xmlns:a16="http://schemas.microsoft.com/office/drawing/2014/main" id="{523CAA73-0E0A-5844-94C2-3FBE09FE5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9799" y="1222957"/>
            <a:ext cx="342900" cy="342900"/>
          </a:xfrm>
          <a:prstGeom prst="rect">
            <a:avLst/>
          </a:prstGeom>
        </p:spPr>
      </p:pic>
      <p:sp>
        <p:nvSpPr>
          <p:cNvPr id="89" name="Rectangle 88">
            <a:extLst>
              <a:ext uri="{FF2B5EF4-FFF2-40B4-BE49-F238E27FC236}">
                <a16:creationId xmlns:a16="http://schemas.microsoft.com/office/drawing/2014/main" id="{359E24BC-1E0B-3A4B-AC6A-920BFF55CBC2}"/>
              </a:ext>
            </a:extLst>
          </p:cNvPr>
          <p:cNvSpPr/>
          <p:nvPr/>
        </p:nvSpPr>
        <p:spPr>
          <a:xfrm>
            <a:off x="274921" y="1222957"/>
            <a:ext cx="4013391" cy="3034861"/>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horz" wrap="square" lIns="411480" tIns="68580" rIns="68580" bIns="68580" numCol="1" spcCol="0" rtlCol="0" fromWordArt="0" anchor="t" anchorCtr="0" forceAA="0" compatLnSpc="1">
            <a:prstTxWarp prst="textNoShape">
              <a:avLst/>
            </a:prstTxWarp>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r>
              <a:rPr lang="en-US" sz="1200" kern="0" dirty="0">
                <a:solidFill>
                  <a:srgbClr val="FFFFFF"/>
                </a:solidFill>
                <a:latin typeface="Amazon Ember"/>
                <a:ea typeface="Amazon Ember" panose="020B0603020204020204" pitchFamily="34" charset="0"/>
                <a:cs typeface="Amazon Ember" panose="020B0603020204020204" pitchFamily="34" charset="0"/>
              </a:rPr>
              <a:t>On-premises</a:t>
            </a:r>
          </a:p>
        </p:txBody>
      </p:sp>
      <p:grpSp>
        <p:nvGrpSpPr>
          <p:cNvPr id="90" name="Graphic 99">
            <a:extLst>
              <a:ext uri="{FF2B5EF4-FFF2-40B4-BE49-F238E27FC236}">
                <a16:creationId xmlns:a16="http://schemas.microsoft.com/office/drawing/2014/main" id="{F3772DBE-040E-0D47-BED3-30A5ED2ABC4C}"/>
              </a:ext>
            </a:extLst>
          </p:cNvPr>
          <p:cNvGrpSpPr/>
          <p:nvPr/>
        </p:nvGrpSpPr>
        <p:grpSpPr>
          <a:xfrm>
            <a:off x="286726" y="1222957"/>
            <a:ext cx="342900" cy="342900"/>
            <a:chOff x="-951951" y="353090"/>
            <a:chExt cx="371658" cy="371658"/>
          </a:xfrm>
          <a:solidFill>
            <a:srgbClr val="FFFFFF"/>
          </a:solidFill>
        </p:grpSpPr>
        <p:sp>
          <p:nvSpPr>
            <p:cNvPr id="114" name="Freeform: Shape 79">
              <a:extLst>
                <a:ext uri="{FF2B5EF4-FFF2-40B4-BE49-F238E27FC236}">
                  <a16:creationId xmlns:a16="http://schemas.microsoft.com/office/drawing/2014/main" id="{78A9AFE8-AEDD-604B-BBD4-A5C5201411C0}"/>
                </a:ext>
              </a:extLst>
            </p:cNvPr>
            <p:cNvSpPr/>
            <p:nvPr/>
          </p:nvSpPr>
          <p:spPr>
            <a:xfrm>
              <a:off x="-951951" y="353090"/>
              <a:ext cx="371658" cy="371658"/>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50000"/>
              </a:srgbClr>
            </a:solid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15" name="Freeform: Shape 103">
              <a:extLst>
                <a:ext uri="{FF2B5EF4-FFF2-40B4-BE49-F238E27FC236}">
                  <a16:creationId xmlns:a16="http://schemas.microsoft.com/office/drawing/2014/main" id="{1B12523E-0CC4-4E44-A0FA-058A110A9F4E}"/>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16" name="Freeform: Shape 105">
              <a:extLst>
                <a:ext uri="{FF2B5EF4-FFF2-40B4-BE49-F238E27FC236}">
                  <a16:creationId xmlns:a16="http://schemas.microsoft.com/office/drawing/2014/main" id="{5639FA01-7A59-3C45-AF07-7DC695A3229D}"/>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17" name="Freeform: Shape 106">
              <a:extLst>
                <a:ext uri="{FF2B5EF4-FFF2-40B4-BE49-F238E27FC236}">
                  <a16:creationId xmlns:a16="http://schemas.microsoft.com/office/drawing/2014/main" id="{11191B5F-84E1-234E-BE3A-5550C4194CDE}"/>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18" name="Freeform: Shape 107">
              <a:extLst>
                <a:ext uri="{FF2B5EF4-FFF2-40B4-BE49-F238E27FC236}">
                  <a16:creationId xmlns:a16="http://schemas.microsoft.com/office/drawing/2014/main" id="{7ADE48D3-5762-4243-BD5C-C77366F38F37}"/>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19" name="Freeform: Shape 108">
              <a:extLst>
                <a:ext uri="{FF2B5EF4-FFF2-40B4-BE49-F238E27FC236}">
                  <a16:creationId xmlns:a16="http://schemas.microsoft.com/office/drawing/2014/main" id="{585D3CB8-4CC7-D946-AF98-68F90671340E}"/>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0" name="Freeform: Shape 110">
              <a:extLst>
                <a:ext uri="{FF2B5EF4-FFF2-40B4-BE49-F238E27FC236}">
                  <a16:creationId xmlns:a16="http://schemas.microsoft.com/office/drawing/2014/main" id="{0C5F3A7A-A1D0-8F4A-9A81-BD1F80EC316F}"/>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1" name="Freeform: Shape 114">
              <a:extLst>
                <a:ext uri="{FF2B5EF4-FFF2-40B4-BE49-F238E27FC236}">
                  <a16:creationId xmlns:a16="http://schemas.microsoft.com/office/drawing/2014/main" id="{E24E722C-E3AA-FA4B-867C-748ED2FF9206}"/>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2" name="Freeform: Shape 118">
              <a:extLst>
                <a:ext uri="{FF2B5EF4-FFF2-40B4-BE49-F238E27FC236}">
                  <a16:creationId xmlns:a16="http://schemas.microsoft.com/office/drawing/2014/main" id="{CDF893C2-770E-A345-AA30-513A2A80C59A}"/>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3" name="Freeform: Shape 119">
              <a:extLst>
                <a:ext uri="{FF2B5EF4-FFF2-40B4-BE49-F238E27FC236}">
                  <a16:creationId xmlns:a16="http://schemas.microsoft.com/office/drawing/2014/main" id="{42F27465-D23C-7049-8673-408DE40859AF}"/>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4" name="Freeform: Shape 120">
              <a:extLst>
                <a:ext uri="{FF2B5EF4-FFF2-40B4-BE49-F238E27FC236}">
                  <a16:creationId xmlns:a16="http://schemas.microsoft.com/office/drawing/2014/main" id="{784C790F-9ED9-6E44-84E8-6D55DB9CD167}"/>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5" name="Freeform: Shape 122">
              <a:extLst>
                <a:ext uri="{FF2B5EF4-FFF2-40B4-BE49-F238E27FC236}">
                  <a16:creationId xmlns:a16="http://schemas.microsoft.com/office/drawing/2014/main" id="{0F5378AB-B23E-4E4B-AF1E-79CF7DD245B5}"/>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sp>
          <p:nvSpPr>
            <p:cNvPr id="126" name="Freeform: Shape 129">
              <a:extLst>
                <a:ext uri="{FF2B5EF4-FFF2-40B4-BE49-F238E27FC236}">
                  <a16:creationId xmlns:a16="http://schemas.microsoft.com/office/drawing/2014/main" id="{6F53C1AE-B59D-6C47-ACB5-EF3B515A8380}"/>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a:solidFill>
                  <a:srgbClr val="FFFFFF"/>
                </a:solidFill>
                <a:latin typeface="Amazon Ember"/>
              </a:endParaRPr>
            </a:p>
          </p:txBody>
        </p:sp>
      </p:grpSp>
      <p:pic>
        <p:nvPicPr>
          <p:cNvPr id="99" name="Graphic 37">
            <a:extLst>
              <a:ext uri="{FF2B5EF4-FFF2-40B4-BE49-F238E27FC236}">
                <a16:creationId xmlns:a16="http://schemas.microsoft.com/office/drawing/2014/main" id="{416F3E92-374D-6347-AA83-0D947ACBCF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0033" y="2609933"/>
            <a:ext cx="480060" cy="480060"/>
          </a:xfrm>
          <a:prstGeom prst="rect">
            <a:avLst/>
          </a:prstGeom>
        </p:spPr>
      </p:pic>
      <p:sp>
        <p:nvSpPr>
          <p:cNvPr id="100" name="Rectangle 99">
            <a:extLst>
              <a:ext uri="{FF2B5EF4-FFF2-40B4-BE49-F238E27FC236}">
                <a16:creationId xmlns:a16="http://schemas.microsoft.com/office/drawing/2014/main" id="{6E6746CE-A978-BF40-B65B-117A67E6A21F}"/>
              </a:ext>
            </a:extLst>
          </p:cNvPr>
          <p:cNvSpPr/>
          <p:nvPr/>
        </p:nvSpPr>
        <p:spPr>
          <a:xfrm>
            <a:off x="2674385" y="3201328"/>
            <a:ext cx="1356553" cy="381002"/>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93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Local cache for </a:t>
            </a:r>
            <a:br>
              <a:rPr lang="en-US" sz="93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93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low latency access</a:t>
            </a:r>
          </a:p>
        </p:txBody>
      </p:sp>
      <p:cxnSp>
        <p:nvCxnSpPr>
          <p:cNvPr id="101" name="Straight Connector 100">
            <a:extLst>
              <a:ext uri="{FF2B5EF4-FFF2-40B4-BE49-F238E27FC236}">
                <a16:creationId xmlns:a16="http://schemas.microsoft.com/office/drawing/2014/main" id="{94F794D1-938D-7742-85E6-B7D20AA1D3BF}"/>
              </a:ext>
            </a:extLst>
          </p:cNvPr>
          <p:cNvCxnSpPr>
            <a:cxnSpLocks/>
            <a:endCxn id="79" idx="1"/>
          </p:cNvCxnSpPr>
          <p:nvPr/>
        </p:nvCxnSpPr>
        <p:spPr>
          <a:xfrm>
            <a:off x="2155084" y="2811528"/>
            <a:ext cx="569257" cy="0"/>
          </a:xfrm>
          <a:prstGeom prst="line">
            <a:avLst/>
          </a:prstGeom>
          <a:noFill/>
          <a:ln w="19050" cap="flat" cmpd="sng" algn="ctr">
            <a:solidFill>
              <a:schemeClr val="tx1"/>
            </a:solidFill>
            <a:prstDash val="solid"/>
          </a:ln>
          <a:effectLst/>
        </p:spPr>
      </p:cxnSp>
      <p:sp>
        <p:nvSpPr>
          <p:cNvPr id="102" name="Rectangle 101">
            <a:extLst>
              <a:ext uri="{FF2B5EF4-FFF2-40B4-BE49-F238E27FC236}">
                <a16:creationId xmlns:a16="http://schemas.microsoft.com/office/drawing/2014/main" id="{8CCF4485-A458-6A4E-A7E1-C7F563CBD5D2}"/>
              </a:ext>
            </a:extLst>
          </p:cNvPr>
          <p:cNvSpPr/>
          <p:nvPr/>
        </p:nvSpPr>
        <p:spPr>
          <a:xfrm>
            <a:off x="4272977" y="2859145"/>
            <a:ext cx="936725" cy="361637"/>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Optimized uploads </a:t>
            </a:r>
          </a:p>
        </p:txBody>
      </p:sp>
      <p:sp>
        <p:nvSpPr>
          <p:cNvPr id="103" name="Rectangle 102">
            <a:extLst>
              <a:ext uri="{FF2B5EF4-FFF2-40B4-BE49-F238E27FC236}">
                <a16:creationId xmlns:a16="http://schemas.microsoft.com/office/drawing/2014/main" id="{83B664B1-DB34-894D-B4EC-831D6A64C45D}"/>
              </a:ext>
            </a:extLst>
          </p:cNvPr>
          <p:cNvSpPr/>
          <p:nvPr/>
        </p:nvSpPr>
        <p:spPr>
          <a:xfrm>
            <a:off x="2155084" y="3875113"/>
            <a:ext cx="2134915" cy="323165"/>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750" i="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 options: </a:t>
            </a:r>
            <a:r>
              <a:rPr lang="en-US" sz="7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VMware, Hyper-V, KVM, Amazon EC2, Hardware appliance</a:t>
            </a:r>
          </a:p>
        </p:txBody>
      </p:sp>
      <p:pic>
        <p:nvPicPr>
          <p:cNvPr id="104" name="Graphic 341">
            <a:extLst>
              <a:ext uri="{FF2B5EF4-FFF2-40B4-BE49-F238E27FC236}">
                <a16:creationId xmlns:a16="http://schemas.microsoft.com/office/drawing/2014/main" id="{18522BA0-C5DF-4542-9591-0762442AC8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9341" y="2155419"/>
            <a:ext cx="347119" cy="347119"/>
          </a:xfrm>
          <a:prstGeom prst="rect">
            <a:avLst/>
          </a:prstGeom>
        </p:spPr>
      </p:pic>
      <p:pic>
        <p:nvPicPr>
          <p:cNvPr id="105" name="Graphic 342">
            <a:extLst>
              <a:ext uri="{FF2B5EF4-FFF2-40B4-BE49-F238E27FC236}">
                <a16:creationId xmlns:a16="http://schemas.microsoft.com/office/drawing/2014/main" id="{8AB4315F-BFA0-9B42-8084-D16F57D1A2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9341" y="2960962"/>
            <a:ext cx="347119" cy="347119"/>
          </a:xfrm>
          <a:prstGeom prst="rect">
            <a:avLst/>
          </a:prstGeom>
        </p:spPr>
      </p:pic>
      <p:pic>
        <p:nvPicPr>
          <p:cNvPr id="106" name="Graphic 344">
            <a:extLst>
              <a:ext uri="{FF2B5EF4-FFF2-40B4-BE49-F238E27FC236}">
                <a16:creationId xmlns:a16="http://schemas.microsoft.com/office/drawing/2014/main" id="{060045AE-ACCE-9D4B-8BCD-2F0C7E2BD5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0474" y="3363734"/>
            <a:ext cx="344853" cy="344853"/>
          </a:xfrm>
          <a:prstGeom prst="rect">
            <a:avLst/>
          </a:prstGeom>
        </p:spPr>
      </p:pic>
      <p:pic>
        <p:nvPicPr>
          <p:cNvPr id="107" name="Graphic 345">
            <a:extLst>
              <a:ext uri="{FF2B5EF4-FFF2-40B4-BE49-F238E27FC236}">
                <a16:creationId xmlns:a16="http://schemas.microsoft.com/office/drawing/2014/main" id="{5D148A77-00A4-CD4C-B4A8-C1C018B4F7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9341" y="2558191"/>
            <a:ext cx="347119" cy="347119"/>
          </a:xfrm>
          <a:prstGeom prst="rect">
            <a:avLst/>
          </a:prstGeom>
        </p:spPr>
      </p:pic>
      <p:sp>
        <p:nvSpPr>
          <p:cNvPr id="108" name="Rectangle 107">
            <a:extLst>
              <a:ext uri="{FF2B5EF4-FFF2-40B4-BE49-F238E27FC236}">
                <a16:creationId xmlns:a16="http://schemas.microsoft.com/office/drawing/2014/main" id="{06AE9778-5E69-6B4A-BF1F-9435DC0A191D}"/>
              </a:ext>
            </a:extLst>
          </p:cNvPr>
          <p:cNvSpPr/>
          <p:nvPr/>
        </p:nvSpPr>
        <p:spPr>
          <a:xfrm>
            <a:off x="6800546" y="1788208"/>
            <a:ext cx="784709" cy="361637"/>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Storage Services</a:t>
            </a:r>
          </a:p>
        </p:txBody>
      </p:sp>
      <p:sp>
        <p:nvSpPr>
          <p:cNvPr id="113" name="Rectangle 112">
            <a:extLst>
              <a:ext uri="{FF2B5EF4-FFF2-40B4-BE49-F238E27FC236}">
                <a16:creationId xmlns:a16="http://schemas.microsoft.com/office/drawing/2014/main" id="{F671FC4D-0B76-0240-AF83-014B2CDC800A}"/>
              </a:ext>
            </a:extLst>
          </p:cNvPr>
          <p:cNvSpPr/>
          <p:nvPr/>
        </p:nvSpPr>
        <p:spPr>
          <a:xfrm>
            <a:off x="7439227" y="1691337"/>
            <a:ext cx="1002258" cy="496290"/>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Security, Management &amp; Monitoring</a:t>
            </a:r>
          </a:p>
        </p:txBody>
      </p:sp>
      <p:cxnSp>
        <p:nvCxnSpPr>
          <p:cNvPr id="68" name="Straight Connector 67">
            <a:extLst>
              <a:ext uri="{FF2B5EF4-FFF2-40B4-BE49-F238E27FC236}">
                <a16:creationId xmlns:a16="http://schemas.microsoft.com/office/drawing/2014/main" id="{43C30C91-4A4B-4D4A-A3F9-6D85E314E385}"/>
              </a:ext>
            </a:extLst>
          </p:cNvPr>
          <p:cNvCxnSpPr>
            <a:cxnSpLocks/>
          </p:cNvCxnSpPr>
          <p:nvPr/>
        </p:nvCxnSpPr>
        <p:spPr>
          <a:xfrm>
            <a:off x="1392948" y="2857961"/>
            <a:ext cx="528013" cy="0"/>
          </a:xfrm>
          <a:prstGeom prst="line">
            <a:avLst/>
          </a:prstGeom>
          <a:noFill/>
          <a:ln w="19050" cap="flat" cmpd="sng" algn="ctr">
            <a:solidFill>
              <a:schemeClr val="tx1"/>
            </a:solidFill>
            <a:prstDash val="solid"/>
          </a:ln>
          <a:effectLst/>
        </p:spPr>
      </p:cxnSp>
      <p:cxnSp>
        <p:nvCxnSpPr>
          <p:cNvPr id="69" name="Straight Connector 68">
            <a:extLst>
              <a:ext uri="{FF2B5EF4-FFF2-40B4-BE49-F238E27FC236}">
                <a16:creationId xmlns:a16="http://schemas.microsoft.com/office/drawing/2014/main" id="{97CB9935-67F5-FD4C-9CB8-77B760673F75}"/>
              </a:ext>
            </a:extLst>
          </p:cNvPr>
          <p:cNvCxnSpPr>
            <a:cxnSpLocks/>
            <a:endCxn id="98" idx="3"/>
          </p:cNvCxnSpPr>
          <p:nvPr/>
        </p:nvCxnSpPr>
        <p:spPr>
          <a:xfrm>
            <a:off x="1387276" y="2030077"/>
            <a:ext cx="525650" cy="187491"/>
          </a:xfrm>
          <a:prstGeom prst="line">
            <a:avLst/>
          </a:prstGeom>
          <a:noFill/>
          <a:ln w="19050" cap="flat" cmpd="sng" algn="ctr">
            <a:solidFill>
              <a:schemeClr val="tx1"/>
            </a:solidFill>
            <a:prstDash val="solid"/>
          </a:ln>
          <a:effectLst/>
        </p:spPr>
      </p:cxnSp>
      <p:cxnSp>
        <p:nvCxnSpPr>
          <p:cNvPr id="70" name="Straight Connector 69">
            <a:extLst>
              <a:ext uri="{FF2B5EF4-FFF2-40B4-BE49-F238E27FC236}">
                <a16:creationId xmlns:a16="http://schemas.microsoft.com/office/drawing/2014/main" id="{531FDAD6-96AA-A844-A2F5-0ACD1084F839}"/>
              </a:ext>
            </a:extLst>
          </p:cNvPr>
          <p:cNvCxnSpPr>
            <a:cxnSpLocks/>
            <a:endCxn id="98" idx="1"/>
          </p:cNvCxnSpPr>
          <p:nvPr/>
        </p:nvCxnSpPr>
        <p:spPr>
          <a:xfrm flipV="1">
            <a:off x="1385725" y="3405487"/>
            <a:ext cx="527201" cy="250844"/>
          </a:xfrm>
          <a:prstGeom prst="line">
            <a:avLst/>
          </a:prstGeom>
          <a:noFill/>
          <a:ln w="19050" cap="flat" cmpd="sng" algn="ctr">
            <a:solidFill>
              <a:schemeClr val="tx1"/>
            </a:solidFill>
            <a:prstDash val="solid"/>
          </a:ln>
          <a:effectLst/>
        </p:spPr>
      </p:cxnSp>
      <p:sp>
        <p:nvSpPr>
          <p:cNvPr id="98" name="Rectangle 97">
            <a:extLst>
              <a:ext uri="{FF2B5EF4-FFF2-40B4-BE49-F238E27FC236}">
                <a16:creationId xmlns:a16="http://schemas.microsoft.com/office/drawing/2014/main" id="{237D6047-EAAE-C94D-AA08-876BFBFB1989}"/>
              </a:ext>
            </a:extLst>
          </p:cNvPr>
          <p:cNvSpPr/>
          <p:nvPr/>
        </p:nvSpPr>
        <p:spPr>
          <a:xfrm rot="16200000">
            <a:off x="1374395" y="2624799"/>
            <a:ext cx="1187920" cy="373458"/>
          </a:xfrm>
          <a:prstGeom prst="rect">
            <a:avLst/>
          </a:prstGeom>
          <a:solidFill>
            <a:schemeClr val="bg2"/>
          </a:solidFill>
          <a:ln>
            <a:solidFill>
              <a:schemeClr val="accent2">
                <a:lumMod val="60000"/>
                <a:lumOff val="40000"/>
              </a:schemeClr>
            </a:solid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1000" b="1" kern="0" dirty="0">
                <a:solidFill>
                  <a:schemeClr val="accent3">
                    <a:lumMod val="40000"/>
                    <a:lumOff val="6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Standard Protocols</a:t>
            </a:r>
          </a:p>
        </p:txBody>
      </p:sp>
      <p:grpSp>
        <p:nvGrpSpPr>
          <p:cNvPr id="64" name="Graphic 10">
            <a:extLst>
              <a:ext uri="{FF2B5EF4-FFF2-40B4-BE49-F238E27FC236}">
                <a16:creationId xmlns:a16="http://schemas.microsoft.com/office/drawing/2014/main" id="{63095A82-9A5F-8649-9D31-8E620F24B124}"/>
              </a:ext>
            </a:extLst>
          </p:cNvPr>
          <p:cNvGrpSpPr>
            <a:grpSpLocks noChangeAspect="1"/>
          </p:cNvGrpSpPr>
          <p:nvPr/>
        </p:nvGrpSpPr>
        <p:grpSpPr>
          <a:xfrm>
            <a:off x="3311778" y="2584359"/>
            <a:ext cx="479832" cy="475346"/>
            <a:chOff x="1983371" y="1997699"/>
            <a:chExt cx="731520" cy="724681"/>
          </a:xfrm>
        </p:grpSpPr>
        <p:sp>
          <p:nvSpPr>
            <p:cNvPr id="65" name="Freeform: Shape 82">
              <a:extLst>
                <a:ext uri="{FF2B5EF4-FFF2-40B4-BE49-F238E27FC236}">
                  <a16:creationId xmlns:a16="http://schemas.microsoft.com/office/drawing/2014/main" id="{1BA5586C-2825-874F-A108-573E7575FBF3}"/>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a:solidFill>
                  <a:srgbClr val="FFFFFF"/>
                </a:solidFill>
                <a:latin typeface="Amazon Ember"/>
              </a:endParaRPr>
            </a:p>
          </p:txBody>
        </p:sp>
        <p:sp>
          <p:nvSpPr>
            <p:cNvPr id="77" name="Freeform: Shape 83">
              <a:extLst>
                <a:ext uri="{FF2B5EF4-FFF2-40B4-BE49-F238E27FC236}">
                  <a16:creationId xmlns:a16="http://schemas.microsoft.com/office/drawing/2014/main" id="{03527500-BE0D-5A4A-B9CC-DD59DB9F9533}"/>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a:solidFill>
                  <a:srgbClr val="FFFFFF"/>
                </a:solidFill>
                <a:latin typeface="Amazon Ember"/>
              </a:endParaRPr>
            </a:p>
          </p:txBody>
        </p:sp>
      </p:grpSp>
      <p:grpSp>
        <p:nvGrpSpPr>
          <p:cNvPr id="93" name="Graphic 10">
            <a:extLst>
              <a:ext uri="{FF2B5EF4-FFF2-40B4-BE49-F238E27FC236}">
                <a16:creationId xmlns:a16="http://schemas.microsoft.com/office/drawing/2014/main" id="{5C13FED4-88B5-2542-B57D-8BF2BEE45057}"/>
              </a:ext>
            </a:extLst>
          </p:cNvPr>
          <p:cNvGrpSpPr>
            <a:grpSpLocks noChangeAspect="1"/>
          </p:cNvGrpSpPr>
          <p:nvPr/>
        </p:nvGrpSpPr>
        <p:grpSpPr>
          <a:xfrm>
            <a:off x="5801634" y="2269973"/>
            <a:ext cx="564448" cy="559171"/>
            <a:chOff x="1983371" y="1997699"/>
            <a:chExt cx="731520" cy="724681"/>
          </a:xfrm>
        </p:grpSpPr>
        <p:sp>
          <p:nvSpPr>
            <p:cNvPr id="94" name="Freeform: Shape 82">
              <a:extLst>
                <a:ext uri="{FF2B5EF4-FFF2-40B4-BE49-F238E27FC236}">
                  <a16:creationId xmlns:a16="http://schemas.microsoft.com/office/drawing/2014/main" id="{4941F6CB-48F3-D945-BA3C-BBA38A7851FF}"/>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a:solidFill>
                  <a:srgbClr val="FFFFFF"/>
                </a:solidFill>
                <a:latin typeface="Amazon Ember"/>
              </a:endParaRPr>
            </a:p>
          </p:txBody>
        </p:sp>
        <p:sp>
          <p:nvSpPr>
            <p:cNvPr id="95" name="Freeform: Shape 83">
              <a:extLst>
                <a:ext uri="{FF2B5EF4-FFF2-40B4-BE49-F238E27FC236}">
                  <a16:creationId xmlns:a16="http://schemas.microsoft.com/office/drawing/2014/main" id="{C58ABF23-FA1B-BF41-9E9C-7AC1D8DDBDA4}"/>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a:solidFill>
                  <a:srgbClr val="FFFFFF"/>
                </a:solidFill>
                <a:latin typeface="Amazon Ember"/>
              </a:endParaRPr>
            </a:p>
          </p:txBody>
        </p:sp>
      </p:grpSp>
      <p:pic>
        <p:nvPicPr>
          <p:cNvPr id="97" name="Graphic 33">
            <a:extLst>
              <a:ext uri="{FF2B5EF4-FFF2-40B4-BE49-F238E27FC236}">
                <a16:creationId xmlns:a16="http://schemas.microsoft.com/office/drawing/2014/main" id="{E599F43A-F1F0-6044-8D39-83A2B8E1EA19}"/>
              </a:ext>
            </a:extLst>
          </p:cNvPr>
          <p:cNvPicPr>
            <a:picLocks noChangeAspect="1"/>
          </p:cNvPicPr>
          <p:nvPr/>
        </p:nvPicPr>
        <p:blipFill>
          <a:blip r:embed="rId14"/>
          <a:stretch>
            <a:fillRect/>
          </a:stretch>
        </p:blipFill>
        <p:spPr>
          <a:xfrm>
            <a:off x="7789986" y="3263486"/>
            <a:ext cx="300742" cy="300742"/>
          </a:xfrm>
          <a:prstGeom prst="rect">
            <a:avLst/>
          </a:prstGeom>
        </p:spPr>
      </p:pic>
      <p:pic>
        <p:nvPicPr>
          <p:cNvPr id="132" name="Graphic 51">
            <a:extLst>
              <a:ext uri="{FF2B5EF4-FFF2-40B4-BE49-F238E27FC236}">
                <a16:creationId xmlns:a16="http://schemas.microsoft.com/office/drawing/2014/main" id="{FEE9E33F-F1C4-0344-8C73-F3648D5DE099}"/>
              </a:ext>
            </a:extLst>
          </p:cNvPr>
          <p:cNvPicPr>
            <a:picLocks noChangeAspect="1"/>
          </p:cNvPicPr>
          <p:nvPr/>
        </p:nvPicPr>
        <p:blipFill>
          <a:blip r:embed="rId15"/>
          <a:stretch>
            <a:fillRect/>
          </a:stretch>
        </p:blipFill>
        <p:spPr>
          <a:xfrm>
            <a:off x="7789986" y="2897920"/>
            <a:ext cx="300742" cy="300742"/>
          </a:xfrm>
          <a:prstGeom prst="rect">
            <a:avLst/>
          </a:prstGeom>
        </p:spPr>
      </p:pic>
      <p:pic>
        <p:nvPicPr>
          <p:cNvPr id="133" name="Graphic 34">
            <a:extLst>
              <a:ext uri="{FF2B5EF4-FFF2-40B4-BE49-F238E27FC236}">
                <a16:creationId xmlns:a16="http://schemas.microsoft.com/office/drawing/2014/main" id="{2FB27193-9DBB-5C4C-ABE0-BB32F3834F79}"/>
              </a:ext>
            </a:extLst>
          </p:cNvPr>
          <p:cNvPicPr>
            <a:picLocks noChangeAspect="1"/>
          </p:cNvPicPr>
          <p:nvPr/>
        </p:nvPicPr>
        <p:blipFill>
          <a:blip r:embed="rId16"/>
          <a:stretch>
            <a:fillRect/>
          </a:stretch>
        </p:blipFill>
        <p:spPr>
          <a:xfrm>
            <a:off x="7789986" y="3629052"/>
            <a:ext cx="300742" cy="300742"/>
          </a:xfrm>
          <a:prstGeom prst="rect">
            <a:avLst/>
          </a:prstGeom>
        </p:spPr>
      </p:pic>
      <p:pic>
        <p:nvPicPr>
          <p:cNvPr id="136" name="Graphic 36">
            <a:extLst>
              <a:ext uri="{FF2B5EF4-FFF2-40B4-BE49-F238E27FC236}">
                <a16:creationId xmlns:a16="http://schemas.microsoft.com/office/drawing/2014/main" id="{D2119256-93CF-CD4B-B87C-94047C6C340C}"/>
              </a:ext>
            </a:extLst>
          </p:cNvPr>
          <p:cNvPicPr>
            <a:picLocks noChangeAspect="1"/>
          </p:cNvPicPr>
          <p:nvPr/>
        </p:nvPicPr>
        <p:blipFill>
          <a:blip r:embed="rId17"/>
          <a:stretch>
            <a:fillRect/>
          </a:stretch>
        </p:blipFill>
        <p:spPr>
          <a:xfrm>
            <a:off x="7789986" y="2532355"/>
            <a:ext cx="300741" cy="300741"/>
          </a:xfrm>
          <a:prstGeom prst="rect">
            <a:avLst/>
          </a:prstGeom>
        </p:spPr>
      </p:pic>
      <p:pic>
        <p:nvPicPr>
          <p:cNvPr id="137" name="Graphic 33">
            <a:extLst>
              <a:ext uri="{FF2B5EF4-FFF2-40B4-BE49-F238E27FC236}">
                <a16:creationId xmlns:a16="http://schemas.microsoft.com/office/drawing/2014/main" id="{FA109FBD-2D6D-384B-8BCE-0250DBDE5B4E}"/>
              </a:ext>
            </a:extLst>
          </p:cNvPr>
          <p:cNvPicPr>
            <a:picLocks noChangeAspect="1"/>
          </p:cNvPicPr>
          <p:nvPr/>
        </p:nvPicPr>
        <p:blipFill>
          <a:blip r:embed="rId18"/>
          <a:stretch>
            <a:fillRect/>
          </a:stretch>
        </p:blipFill>
        <p:spPr>
          <a:xfrm>
            <a:off x="7785517" y="2157852"/>
            <a:ext cx="309679" cy="309679"/>
          </a:xfrm>
          <a:prstGeom prst="rect">
            <a:avLst/>
          </a:prstGeom>
        </p:spPr>
      </p:pic>
      <p:sp>
        <p:nvSpPr>
          <p:cNvPr id="71" name="Rectangle 70">
            <a:extLst>
              <a:ext uri="{FF2B5EF4-FFF2-40B4-BE49-F238E27FC236}">
                <a16:creationId xmlns:a16="http://schemas.microsoft.com/office/drawing/2014/main" id="{2B78B2A0-BEAB-E447-8734-685202F9BA93}"/>
              </a:ext>
            </a:extLst>
          </p:cNvPr>
          <p:cNvSpPr/>
          <p:nvPr/>
        </p:nvSpPr>
        <p:spPr>
          <a:xfrm>
            <a:off x="4423600" y="2584825"/>
            <a:ext cx="532518" cy="226985"/>
          </a:xfrm>
          <a:prstGeom prst="rect">
            <a:avLst/>
          </a:prstGeom>
        </p:spPr>
        <p:txBody>
          <a:bodyPr wrap="non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sp>
        <p:nvSpPr>
          <p:cNvPr id="78" name="TextBox 77"/>
          <p:cNvSpPr txBox="1"/>
          <p:nvPr/>
        </p:nvSpPr>
        <p:spPr>
          <a:xfrm>
            <a:off x="4398433" y="3842517"/>
            <a:ext cx="694969" cy="630942"/>
          </a:xfrm>
          <a:prstGeom prst="rect">
            <a:avLst/>
          </a:prstGeom>
        </p:spPr>
        <p:txBody>
          <a:bodyPr wrap="square">
            <a:spAutoFit/>
          </a:bodyPr>
          <a:lstStyle>
            <a:defPPr>
              <a:defRPr lang="en-US"/>
            </a:defPPr>
            <a:lvl1pPr algn="ctr" defTabSz="457182">
              <a:defRPr sz="875" kern="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1520" defTabSz="731520">
              <a:defRPr sz="2880"/>
            </a:lvl2pPr>
            <a:lvl3pPr marL="1463040" defTabSz="731520">
              <a:defRPr sz="2880"/>
            </a:lvl3pPr>
            <a:lvl4pPr marL="2194560" defTabSz="731520">
              <a:defRPr sz="2880"/>
            </a:lvl4pPr>
            <a:lvl5pPr marL="2926080" defTabSz="731520">
              <a:defRPr sz="2880"/>
            </a:lvl5pPr>
            <a:lvl6pPr marL="3657600" defTabSz="731520">
              <a:defRPr sz="2880"/>
            </a:lvl6pPr>
            <a:lvl7pPr marL="4389120" defTabSz="731520">
              <a:defRPr sz="2880"/>
            </a:lvl7pPr>
            <a:lvl8pPr marL="5120640" defTabSz="731520">
              <a:defRPr sz="2880"/>
            </a:lvl8pPr>
            <a:lvl9pPr marL="5852160" defTabSz="731520">
              <a:defRPr sz="2880"/>
            </a:lvl9pPr>
          </a:lstStyle>
          <a:p>
            <a:r>
              <a:rPr lang="en-US" dirty="0"/>
              <a:t>AWS Direct</a:t>
            </a:r>
            <a:br>
              <a:rPr lang="en-US" dirty="0"/>
            </a:br>
            <a:r>
              <a:rPr lang="en-US" dirty="0"/>
              <a:t>Connect/VPN</a:t>
            </a:r>
          </a:p>
        </p:txBody>
      </p:sp>
      <p:pic>
        <p:nvPicPr>
          <p:cNvPr id="80" name="Graphic 11">
            <a:extLst>
              <a:ext uri="{FF2B5EF4-FFF2-40B4-BE49-F238E27FC236}">
                <a16:creationId xmlns:a16="http://schemas.microsoft.com/office/drawing/2014/main" id="{D37918BB-92A8-8F43-AFBF-90F1EFE68E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98024" y="3331065"/>
            <a:ext cx="466326" cy="466326"/>
          </a:xfrm>
          <a:prstGeom prst="rect">
            <a:avLst/>
          </a:prstGeom>
        </p:spPr>
      </p:pic>
    </p:spTree>
    <p:extLst>
      <p:ext uri="{BB962C8B-B14F-4D97-AF65-F5344CB8AC3E}">
        <p14:creationId xmlns:p14="http://schemas.microsoft.com/office/powerpoint/2010/main" val="157246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 (HA)</a:t>
            </a:r>
          </a:p>
        </p:txBody>
      </p:sp>
      <p:sp>
        <p:nvSpPr>
          <p:cNvPr id="4" name="Text Placeholder 2"/>
          <p:cNvSpPr txBox="1">
            <a:spLocks/>
          </p:cNvSpPr>
          <p:nvPr/>
        </p:nvSpPr>
        <p:spPr>
          <a:xfrm>
            <a:off x="342899" y="1028700"/>
            <a:ext cx="4252913" cy="3181010"/>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457200">
              <a:spcBef>
                <a:spcPts val="0"/>
              </a:spcBef>
              <a:defRPr/>
            </a:pPr>
            <a:r>
              <a:rPr lang="en-US" sz="2000">
                <a:solidFill>
                  <a:srgbClr val="FFFFFF"/>
                </a:solidFill>
              </a:rPr>
              <a:t>About application availability</a:t>
            </a:r>
          </a:p>
          <a:p>
            <a:pPr defTabSz="457200">
              <a:spcBef>
                <a:spcPts val="0"/>
              </a:spcBef>
              <a:defRPr/>
            </a:pPr>
            <a:endParaRPr lang="en-US" sz="2000">
              <a:solidFill>
                <a:srgbClr val="FFFFFF"/>
              </a:solidFill>
            </a:endParaRPr>
          </a:p>
          <a:p>
            <a:pPr defTabSz="457200">
              <a:spcBef>
                <a:spcPts val="0"/>
              </a:spcBef>
              <a:defRPr/>
            </a:pPr>
            <a:r>
              <a:rPr lang="en-US" sz="2000">
                <a:solidFill>
                  <a:srgbClr val="FFFFFF"/>
                </a:solidFill>
              </a:rPr>
              <a:t>Smaller scale, more frequent events:</a:t>
            </a:r>
          </a:p>
          <a:p>
            <a:pPr marL="285739" indent="-285739" defTabSz="685730">
              <a:buFont typeface="Arial" panose="020B0604020202020204" pitchFamily="34" charset="0"/>
              <a:buChar char="•"/>
              <a:defRPr/>
            </a:pPr>
            <a:r>
              <a:rPr lang="en-US" sz="2000">
                <a:solidFill>
                  <a:srgbClr val="FFFFFF"/>
                </a:solidFill>
                <a:latin typeface="Amazon Ember"/>
              </a:rPr>
              <a:t>Component failures</a:t>
            </a:r>
          </a:p>
          <a:p>
            <a:pPr marL="285739" indent="-285739" defTabSz="685730">
              <a:buFont typeface="Arial" panose="020B0604020202020204" pitchFamily="34" charset="0"/>
              <a:buChar char="•"/>
              <a:defRPr/>
            </a:pPr>
            <a:r>
              <a:rPr lang="en-US" sz="2000">
                <a:solidFill>
                  <a:srgbClr val="FFFFFF"/>
                </a:solidFill>
                <a:latin typeface="Amazon Ember"/>
              </a:rPr>
              <a:t>Network issues</a:t>
            </a:r>
          </a:p>
          <a:p>
            <a:pPr marL="285739" indent="-285739" defTabSz="685730">
              <a:buFont typeface="Arial" panose="020B0604020202020204" pitchFamily="34" charset="0"/>
              <a:buChar char="•"/>
              <a:defRPr/>
            </a:pPr>
            <a:r>
              <a:rPr lang="en-US" sz="2000">
                <a:solidFill>
                  <a:srgbClr val="FFFFFF"/>
                </a:solidFill>
                <a:latin typeface="Amazon Ember"/>
              </a:rPr>
              <a:t>Load spikes</a:t>
            </a:r>
          </a:p>
          <a:p>
            <a:pPr defTabSz="457200">
              <a:defRPr/>
            </a:pPr>
            <a:endParaRPr lang="en-US" sz="1800">
              <a:solidFill>
                <a:srgbClr val="FFFFFF"/>
              </a:solidFill>
            </a:endParaRPr>
          </a:p>
          <a:p>
            <a:pPr defTabSz="457200">
              <a:defRPr/>
            </a:pPr>
            <a:r>
              <a:rPr lang="en-US" sz="1800">
                <a:solidFill>
                  <a:srgbClr val="FFFFFF"/>
                </a:solidFill>
              </a:rPr>
              <a:t>Measures mean over time:</a:t>
            </a:r>
          </a:p>
          <a:p>
            <a:pPr marL="285750" indent="-285750" defTabSz="457200">
              <a:buFont typeface="Arial" panose="020B0604020202020204" pitchFamily="34" charset="0"/>
              <a:buChar char="•"/>
              <a:defRPr/>
            </a:pPr>
            <a:r>
              <a:rPr lang="en-US" sz="1800">
                <a:solidFill>
                  <a:srgbClr val="FFFFFF"/>
                </a:solidFill>
              </a:rPr>
              <a:t>“The 9’s” (99.99% available)</a:t>
            </a:r>
            <a:endParaRPr lang="en-US" sz="1800" dirty="0">
              <a:solidFill>
                <a:srgbClr val="FFFFFF"/>
              </a:solidFill>
            </a:endParaRPr>
          </a:p>
        </p:txBody>
      </p:sp>
      <p:pic>
        <p:nvPicPr>
          <p:cNvPr id="5" name="Picture 4"/>
          <p:cNvPicPr>
            <a:picLocks noChangeAspect="1"/>
          </p:cNvPicPr>
          <p:nvPr/>
        </p:nvPicPr>
        <p:blipFill>
          <a:blip r:embed="rId3"/>
          <a:stretch>
            <a:fillRect/>
          </a:stretch>
        </p:blipFill>
        <p:spPr>
          <a:xfrm>
            <a:off x="5235144" y="1028700"/>
            <a:ext cx="2697276" cy="2946942"/>
          </a:xfrm>
          <a:prstGeom prst="rect">
            <a:avLst/>
          </a:prstGeom>
        </p:spPr>
      </p:pic>
    </p:spTree>
    <p:extLst>
      <p:ext uri="{BB962C8B-B14F-4D97-AF65-F5344CB8AC3E}">
        <p14:creationId xmlns:p14="http://schemas.microsoft.com/office/powerpoint/2010/main" val="24907648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8EBA3-128D-41CC-AC38-E91B942861DB}"/>
              </a:ext>
            </a:extLst>
          </p:cNvPr>
          <p:cNvSpPr>
            <a:spLocks noGrp="1"/>
          </p:cNvSpPr>
          <p:nvPr>
            <p:ph type="title"/>
          </p:nvPr>
        </p:nvSpPr>
        <p:spPr/>
        <p:txBody>
          <a:bodyPr/>
          <a:lstStyle/>
          <a:p>
            <a:r>
              <a:rPr lang="en-US" dirty="0">
                <a:solidFill>
                  <a:srgbClr val="F0F0F0"/>
                </a:solidFill>
              </a:rPr>
              <a:t>Disaster Recovery options in AWS</a:t>
            </a:r>
          </a:p>
        </p:txBody>
      </p:sp>
      <p:sp>
        <p:nvSpPr>
          <p:cNvPr id="8" name="Arrow: Left-Right 7">
            <a:extLst>
              <a:ext uri="{FF2B5EF4-FFF2-40B4-BE49-F238E27FC236}">
                <a16:creationId xmlns:a16="http://schemas.microsoft.com/office/drawing/2014/main" id="{880B618C-9E0E-486A-A968-0E5F27B4583F}"/>
              </a:ext>
            </a:extLst>
          </p:cNvPr>
          <p:cNvSpPr/>
          <p:nvPr/>
        </p:nvSpPr>
        <p:spPr bwMode="auto">
          <a:xfrm>
            <a:off x="336352" y="2333625"/>
            <a:ext cx="8471297" cy="478296"/>
          </a:xfrm>
          <a:prstGeom prst="leftRightArrow">
            <a:avLst>
              <a:gd name="adj1" fmla="val 100000"/>
              <a:gd name="adj2" fmla="val 50000"/>
            </a:avLst>
          </a:prstGeom>
          <a:gradFill>
            <a:gsLst>
              <a:gs pos="37000">
                <a:srgbClr val="FFC000"/>
              </a:gs>
              <a:gs pos="0">
                <a:schemeClr val="accent2">
                  <a:lumMod val="40000"/>
                  <a:lumOff val="60000"/>
                </a:schemeClr>
              </a:gs>
              <a:gs pos="100000">
                <a:srgbClr val="FF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F654D02-3048-480E-8EE4-0E6607822821}"/>
              </a:ext>
            </a:extLst>
          </p:cNvPr>
          <p:cNvSpPr/>
          <p:nvPr/>
        </p:nvSpPr>
        <p:spPr>
          <a:xfrm>
            <a:off x="426561" y="3514529"/>
            <a:ext cx="1611407" cy="807913"/>
          </a:xfrm>
          <a:prstGeom prst="rect">
            <a:avLst/>
          </a:prstGeom>
        </p:spPr>
        <p:txBody>
          <a:bodyPr wrap="square" lIns="0" tIns="0" rIns="0" bIns="0">
            <a:spAutoFit/>
          </a:bodyPr>
          <a:lstStyle/>
          <a:p>
            <a:pPr marL="109141" indent="-109141">
              <a:buFont typeface="Arial" panose="020B0604020202020204" pitchFamily="34" charset="0"/>
              <a:buChar char="•"/>
            </a:pPr>
            <a:r>
              <a:rPr lang="en-US" sz="1050" dirty="0">
                <a:solidFill>
                  <a:schemeClr val="bg1"/>
                </a:solidFill>
              </a:rPr>
              <a:t>Test/Dev Environments</a:t>
            </a:r>
          </a:p>
          <a:p>
            <a:pPr marL="109141" indent="-109141">
              <a:buFont typeface="Arial" panose="020B0604020202020204" pitchFamily="34" charset="0"/>
              <a:buChar char="•"/>
            </a:pPr>
            <a:r>
              <a:rPr lang="en-US" sz="1050" dirty="0">
                <a:solidFill>
                  <a:schemeClr val="bg1"/>
                </a:solidFill>
              </a:rPr>
              <a:t>Solutions: </a:t>
            </a:r>
            <a:r>
              <a:rPr lang="en-US" sz="1050">
                <a:solidFill>
                  <a:schemeClr val="bg1"/>
                </a:solidFill>
              </a:rPr>
              <a:t>AWS Backup, Amazon </a:t>
            </a:r>
            <a:r>
              <a:rPr lang="en-US" sz="1050" dirty="0">
                <a:solidFill>
                  <a:schemeClr val="bg1"/>
                </a:solidFill>
              </a:rPr>
              <a:t>S3, </a:t>
            </a:r>
            <a:br>
              <a:rPr lang="en-US" sz="1050" dirty="0">
                <a:solidFill>
                  <a:schemeClr val="bg1"/>
                </a:solidFill>
              </a:rPr>
            </a:br>
            <a:r>
              <a:rPr lang="en-US" sz="1050" dirty="0">
                <a:solidFill>
                  <a:schemeClr val="bg1"/>
                </a:solidFill>
              </a:rPr>
              <a:t>AWS Storage Gateway</a:t>
            </a:r>
            <a:endParaRPr lang="en-US" sz="1050" dirty="0">
              <a:solidFill>
                <a:schemeClr val="bg1"/>
              </a:solidFill>
              <a:latin typeface="Amazon Ember" panose="02000000000000000000" pitchFamily="2" charset="0"/>
            </a:endParaRPr>
          </a:p>
          <a:p>
            <a:pPr marL="109141" indent="-109141">
              <a:buFont typeface="Arial" panose="020B0604020202020204" pitchFamily="34" charset="0"/>
              <a:buChar char="•"/>
            </a:pPr>
            <a:r>
              <a:rPr lang="en-US" sz="1050" dirty="0">
                <a:solidFill>
                  <a:srgbClr val="92D050"/>
                </a:solidFill>
              </a:rPr>
              <a:t>Cost: $</a:t>
            </a:r>
          </a:p>
        </p:txBody>
      </p:sp>
      <p:sp>
        <p:nvSpPr>
          <p:cNvPr id="10" name="Rectangle 9">
            <a:extLst>
              <a:ext uri="{FF2B5EF4-FFF2-40B4-BE49-F238E27FC236}">
                <a16:creationId xmlns:a16="http://schemas.microsoft.com/office/drawing/2014/main" id="{50AEDDBF-468B-4A68-854E-9C220859B95D}"/>
              </a:ext>
            </a:extLst>
          </p:cNvPr>
          <p:cNvSpPr/>
          <p:nvPr/>
        </p:nvSpPr>
        <p:spPr>
          <a:xfrm>
            <a:off x="2815403" y="3514528"/>
            <a:ext cx="1420246" cy="807913"/>
          </a:xfrm>
          <a:prstGeom prst="rect">
            <a:avLst/>
          </a:prstGeom>
        </p:spPr>
        <p:txBody>
          <a:bodyPr wrap="square" lIns="0" tIns="0" rIns="0" bIns="0">
            <a:spAutoFit/>
          </a:bodyPr>
          <a:lstStyle/>
          <a:p>
            <a:pPr marL="109141" indent="-109141">
              <a:buFont typeface="Arial" panose="020B0604020202020204" pitchFamily="34" charset="0"/>
              <a:buChar char="•"/>
            </a:pPr>
            <a:r>
              <a:rPr lang="en-US" sz="1050" dirty="0">
                <a:solidFill>
                  <a:schemeClr val="bg1"/>
                </a:solidFill>
              </a:rPr>
              <a:t>Production workloads</a:t>
            </a:r>
          </a:p>
          <a:p>
            <a:pPr marL="109141" indent="-109141">
              <a:buFont typeface="Arial" panose="020B0604020202020204" pitchFamily="34" charset="0"/>
              <a:buChar char="•"/>
            </a:pPr>
            <a:r>
              <a:rPr lang="en-US" sz="1050" dirty="0">
                <a:solidFill>
                  <a:schemeClr val="bg1"/>
                </a:solidFill>
              </a:rPr>
              <a:t>Scale AWS resources </a:t>
            </a:r>
            <a:br>
              <a:rPr lang="en-US" sz="1050" dirty="0">
                <a:solidFill>
                  <a:schemeClr val="bg1"/>
                </a:solidFill>
              </a:rPr>
            </a:br>
            <a:r>
              <a:rPr lang="en-US" sz="1050" dirty="0">
                <a:solidFill>
                  <a:schemeClr val="bg1"/>
                </a:solidFill>
              </a:rPr>
              <a:t>in response to a DR event</a:t>
            </a:r>
          </a:p>
          <a:p>
            <a:pPr marL="109141" indent="-109141">
              <a:buFont typeface="Arial" panose="020B0604020202020204" pitchFamily="34" charset="0"/>
              <a:buChar char="•"/>
            </a:pPr>
            <a:r>
              <a:rPr lang="en-US" sz="1050" dirty="0">
                <a:solidFill>
                  <a:srgbClr val="92D050"/>
                </a:solidFill>
              </a:rPr>
              <a:t>Cost: $$</a:t>
            </a:r>
          </a:p>
        </p:txBody>
      </p:sp>
      <p:sp>
        <p:nvSpPr>
          <p:cNvPr id="11" name="Rectangle 10">
            <a:extLst>
              <a:ext uri="{FF2B5EF4-FFF2-40B4-BE49-F238E27FC236}">
                <a16:creationId xmlns:a16="http://schemas.microsoft.com/office/drawing/2014/main" id="{30F94FE1-85E9-418F-9A63-4740576B8C3F}"/>
              </a:ext>
            </a:extLst>
          </p:cNvPr>
          <p:cNvSpPr/>
          <p:nvPr/>
        </p:nvSpPr>
        <p:spPr>
          <a:xfrm>
            <a:off x="5145780" y="3538628"/>
            <a:ext cx="1420246" cy="646331"/>
          </a:xfrm>
          <a:prstGeom prst="rect">
            <a:avLst/>
          </a:prstGeom>
        </p:spPr>
        <p:txBody>
          <a:bodyPr wrap="square" lIns="0" tIns="0" rIns="0" bIns="0">
            <a:spAutoFit/>
          </a:bodyPr>
          <a:lstStyle/>
          <a:p>
            <a:pPr marL="109141" indent="-109141">
              <a:buFont typeface="Arial" panose="020B0604020202020204" pitchFamily="34" charset="0"/>
              <a:buChar char="•"/>
            </a:pPr>
            <a:r>
              <a:rPr lang="en-US" sz="1050" dirty="0">
                <a:solidFill>
                  <a:schemeClr val="bg1"/>
                </a:solidFill>
              </a:rPr>
              <a:t>Business critical workloads </a:t>
            </a:r>
          </a:p>
          <a:p>
            <a:pPr marL="109141" indent="-109141">
              <a:buFont typeface="Arial" panose="020B0604020202020204" pitchFamily="34" charset="0"/>
              <a:buChar char="•"/>
            </a:pPr>
            <a:r>
              <a:rPr lang="en-US" sz="1050" dirty="0">
                <a:solidFill>
                  <a:schemeClr val="bg1"/>
                </a:solidFill>
              </a:rPr>
              <a:t>Core services</a:t>
            </a:r>
          </a:p>
          <a:p>
            <a:pPr marL="109141" indent="-109141">
              <a:buFont typeface="Arial" panose="020B0604020202020204" pitchFamily="34" charset="0"/>
              <a:buChar char="•"/>
            </a:pPr>
            <a:r>
              <a:rPr lang="en-US" sz="1050" dirty="0">
                <a:solidFill>
                  <a:srgbClr val="92D050"/>
                </a:solidFill>
              </a:rPr>
              <a:t>Cost: $$$</a:t>
            </a:r>
          </a:p>
        </p:txBody>
      </p:sp>
      <p:sp>
        <p:nvSpPr>
          <p:cNvPr id="12" name="Rectangle 11">
            <a:extLst>
              <a:ext uri="{FF2B5EF4-FFF2-40B4-BE49-F238E27FC236}">
                <a16:creationId xmlns:a16="http://schemas.microsoft.com/office/drawing/2014/main" id="{B0E94817-9939-4EC6-B1B2-A7533DDFB946}"/>
              </a:ext>
            </a:extLst>
          </p:cNvPr>
          <p:cNvSpPr/>
          <p:nvPr/>
        </p:nvSpPr>
        <p:spPr>
          <a:xfrm>
            <a:off x="7343460" y="3538627"/>
            <a:ext cx="1598214" cy="969496"/>
          </a:xfrm>
          <a:prstGeom prst="rect">
            <a:avLst/>
          </a:prstGeom>
        </p:spPr>
        <p:txBody>
          <a:bodyPr wrap="square" lIns="0" tIns="0" rIns="0" bIns="0">
            <a:spAutoFit/>
          </a:bodyPr>
          <a:lstStyle/>
          <a:p>
            <a:pPr marL="109141" indent="-109141">
              <a:buFont typeface="Arial" panose="020B0604020202020204" pitchFamily="34" charset="0"/>
              <a:buChar char="•"/>
            </a:pPr>
            <a:r>
              <a:rPr lang="en-US" sz="1050" dirty="0">
                <a:solidFill>
                  <a:schemeClr val="bg1"/>
                </a:solidFill>
              </a:rPr>
              <a:t>Mission critical workloads</a:t>
            </a:r>
          </a:p>
          <a:p>
            <a:pPr marL="109141" indent="-109141">
              <a:buFont typeface="Arial" panose="020B0604020202020204" pitchFamily="34" charset="0"/>
              <a:buChar char="•"/>
            </a:pPr>
            <a:r>
              <a:rPr lang="en-US" sz="1050" dirty="0">
                <a:solidFill>
                  <a:schemeClr val="bg1"/>
                </a:solidFill>
              </a:rPr>
              <a:t>Active/Active modes using at least two AWS regions</a:t>
            </a:r>
          </a:p>
          <a:p>
            <a:pPr marL="109141" indent="-109141">
              <a:buFont typeface="Arial" panose="020B0604020202020204" pitchFamily="34" charset="0"/>
              <a:buChar char="•"/>
            </a:pPr>
            <a:r>
              <a:rPr lang="en-US" sz="1050" dirty="0">
                <a:solidFill>
                  <a:srgbClr val="92D050"/>
                </a:solidFill>
              </a:rPr>
              <a:t>Cost: $$$$</a:t>
            </a:r>
          </a:p>
        </p:txBody>
      </p:sp>
      <p:sp>
        <p:nvSpPr>
          <p:cNvPr id="13" name="TextBox 12">
            <a:extLst>
              <a:ext uri="{FF2B5EF4-FFF2-40B4-BE49-F238E27FC236}">
                <a16:creationId xmlns:a16="http://schemas.microsoft.com/office/drawing/2014/main" id="{18EFD498-C52F-4621-924A-D67C87910258}"/>
              </a:ext>
            </a:extLst>
          </p:cNvPr>
          <p:cNvSpPr txBox="1"/>
          <p:nvPr/>
        </p:nvSpPr>
        <p:spPr>
          <a:xfrm>
            <a:off x="651741" y="2908102"/>
            <a:ext cx="96988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r>
              <a:rPr lang="en-US" dirty="0">
                <a:solidFill>
                  <a:schemeClr val="accent1">
                    <a:lumMod val="60000"/>
                    <a:lumOff val="40000"/>
                  </a:schemeClr>
                </a:solidFill>
                <a:sym typeface="Calibri"/>
              </a:rPr>
              <a:t>RPO/RTO:</a:t>
            </a:r>
            <a:br>
              <a:rPr lang="en-US" dirty="0">
                <a:solidFill>
                  <a:schemeClr val="accent1">
                    <a:lumMod val="60000"/>
                    <a:lumOff val="40000"/>
                  </a:schemeClr>
                </a:solidFill>
                <a:sym typeface="Calibri"/>
              </a:rPr>
            </a:br>
            <a:r>
              <a:rPr lang="en-US" dirty="0">
                <a:solidFill>
                  <a:schemeClr val="accent1">
                    <a:lumMod val="60000"/>
                    <a:lumOff val="40000"/>
                  </a:schemeClr>
                </a:solidFill>
                <a:sym typeface="Calibri"/>
              </a:rPr>
              <a:t>Hours</a:t>
            </a:r>
          </a:p>
        </p:txBody>
      </p:sp>
      <p:sp>
        <p:nvSpPr>
          <p:cNvPr id="14" name="TextBox 13">
            <a:extLst>
              <a:ext uri="{FF2B5EF4-FFF2-40B4-BE49-F238E27FC236}">
                <a16:creationId xmlns:a16="http://schemas.microsoft.com/office/drawing/2014/main" id="{54F00C34-E8B2-4BF4-992C-C8A616DC2984}"/>
              </a:ext>
            </a:extLst>
          </p:cNvPr>
          <p:cNvSpPr txBox="1"/>
          <p:nvPr/>
        </p:nvSpPr>
        <p:spPr>
          <a:xfrm>
            <a:off x="2959746" y="2908102"/>
            <a:ext cx="11371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r>
              <a:rPr lang="en-US" dirty="0">
                <a:sym typeface="Calibri"/>
              </a:rPr>
              <a:t>RPO/RTO: </a:t>
            </a:r>
            <a:br>
              <a:rPr lang="en-US" dirty="0">
                <a:sym typeface="Calibri"/>
              </a:rPr>
            </a:br>
            <a:r>
              <a:rPr lang="en-US" dirty="0">
                <a:sym typeface="Calibri"/>
              </a:rPr>
              <a:t>Tens of Minutes</a:t>
            </a:r>
          </a:p>
        </p:txBody>
      </p:sp>
      <p:sp>
        <p:nvSpPr>
          <p:cNvPr id="15" name="TextBox 14">
            <a:extLst>
              <a:ext uri="{FF2B5EF4-FFF2-40B4-BE49-F238E27FC236}">
                <a16:creationId xmlns:a16="http://schemas.microsoft.com/office/drawing/2014/main" id="{0A25A89E-6C8D-418E-BC2E-A25175CD7FDE}"/>
              </a:ext>
            </a:extLst>
          </p:cNvPr>
          <p:cNvSpPr txBox="1"/>
          <p:nvPr/>
        </p:nvSpPr>
        <p:spPr>
          <a:xfrm>
            <a:off x="5435017" y="2908102"/>
            <a:ext cx="841771"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r>
              <a:rPr lang="en-US" dirty="0">
                <a:sym typeface="Calibri"/>
              </a:rPr>
              <a:t>RPO/RTO: </a:t>
            </a:r>
            <a:r>
              <a:rPr lang="en-US" dirty="0"/>
              <a:t>Minutes</a:t>
            </a:r>
            <a:endParaRPr lang="en-US" dirty="0">
              <a:sym typeface="Calibri"/>
            </a:endParaRPr>
          </a:p>
        </p:txBody>
      </p:sp>
      <p:sp>
        <p:nvSpPr>
          <p:cNvPr id="16" name="TextBox 15">
            <a:extLst>
              <a:ext uri="{FF2B5EF4-FFF2-40B4-BE49-F238E27FC236}">
                <a16:creationId xmlns:a16="http://schemas.microsoft.com/office/drawing/2014/main" id="{FD8990BD-E3B6-482B-9CB4-2A5D5867C379}"/>
              </a:ext>
            </a:extLst>
          </p:cNvPr>
          <p:cNvSpPr txBox="1"/>
          <p:nvPr/>
        </p:nvSpPr>
        <p:spPr>
          <a:xfrm>
            <a:off x="7614906" y="2908102"/>
            <a:ext cx="8773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r>
              <a:rPr lang="en-US" dirty="0">
                <a:sym typeface="Calibri"/>
              </a:rPr>
              <a:t>RPO/RTO: </a:t>
            </a:r>
            <a:br>
              <a:rPr lang="en-US" dirty="0">
                <a:sym typeface="Calibri"/>
              </a:rPr>
            </a:br>
            <a:r>
              <a:rPr lang="en-US" dirty="0">
                <a:sym typeface="Calibri"/>
              </a:rPr>
              <a:t>Real-time</a:t>
            </a:r>
          </a:p>
        </p:txBody>
      </p:sp>
      <p:sp>
        <p:nvSpPr>
          <p:cNvPr id="17" name="Shape 819">
            <a:extLst>
              <a:ext uri="{FF2B5EF4-FFF2-40B4-BE49-F238E27FC236}">
                <a16:creationId xmlns:a16="http://schemas.microsoft.com/office/drawing/2014/main" id="{DC5DC68A-E3CC-4D89-9208-06F054B79830}"/>
              </a:ext>
            </a:extLst>
          </p:cNvPr>
          <p:cNvSpPr/>
          <p:nvPr/>
        </p:nvSpPr>
        <p:spPr>
          <a:xfrm>
            <a:off x="382620" y="2457357"/>
            <a:ext cx="457244"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algn="l">
              <a:lnSpc>
                <a:spcPct val="100000"/>
              </a:lnSpc>
            </a:pPr>
            <a:r>
              <a:rPr lang="en-US" sz="1125" b="1" dirty="0">
                <a:latin typeface="+mn-lt"/>
              </a:rPr>
              <a:t>Low</a:t>
            </a:r>
          </a:p>
        </p:txBody>
      </p:sp>
      <p:sp>
        <p:nvSpPr>
          <p:cNvPr id="18" name="Shape 819">
            <a:extLst>
              <a:ext uri="{FF2B5EF4-FFF2-40B4-BE49-F238E27FC236}">
                <a16:creationId xmlns:a16="http://schemas.microsoft.com/office/drawing/2014/main" id="{80AF2A76-BB4E-464C-85F8-488E58E2ABFE}"/>
              </a:ext>
            </a:extLst>
          </p:cNvPr>
          <p:cNvSpPr/>
          <p:nvPr/>
        </p:nvSpPr>
        <p:spPr>
          <a:xfrm>
            <a:off x="8258708" y="2457357"/>
            <a:ext cx="421675"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algn="r">
              <a:lnSpc>
                <a:spcPct val="100000"/>
              </a:lnSpc>
            </a:pPr>
            <a:r>
              <a:rPr lang="en-US" sz="1125" b="1" dirty="0">
                <a:latin typeface="+mn-lt"/>
              </a:rPr>
              <a:t>High</a:t>
            </a:r>
          </a:p>
        </p:txBody>
      </p:sp>
      <p:cxnSp>
        <p:nvCxnSpPr>
          <p:cNvPr id="20" name="Straight Connector 19">
            <a:extLst>
              <a:ext uri="{FF2B5EF4-FFF2-40B4-BE49-F238E27FC236}">
                <a16:creationId xmlns:a16="http://schemas.microsoft.com/office/drawing/2014/main" id="{C0D9B0DA-C7BD-4B6F-9FE4-7E2FAF5A8222}"/>
              </a:ext>
            </a:extLst>
          </p:cNvPr>
          <p:cNvCxnSpPr/>
          <p:nvPr/>
        </p:nvCxnSpPr>
        <p:spPr>
          <a:xfrm flipV="1">
            <a:off x="1136685"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487BEE-6FE5-4C89-A914-8074BECB6D25}"/>
              </a:ext>
            </a:extLst>
          </p:cNvPr>
          <p:cNvCxnSpPr/>
          <p:nvPr/>
        </p:nvCxnSpPr>
        <p:spPr>
          <a:xfrm flipV="1">
            <a:off x="352832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C94521-51BF-4DA4-8E8B-C7F9376B9E72}"/>
              </a:ext>
            </a:extLst>
          </p:cNvPr>
          <p:cNvCxnSpPr/>
          <p:nvPr/>
        </p:nvCxnSpPr>
        <p:spPr>
          <a:xfrm flipV="1">
            <a:off x="585590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45974A-02C4-4FCD-8004-574490DEAC32}"/>
              </a:ext>
            </a:extLst>
          </p:cNvPr>
          <p:cNvCxnSpPr/>
          <p:nvPr/>
        </p:nvCxnSpPr>
        <p:spPr>
          <a:xfrm flipV="1">
            <a:off x="805358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5837D0D-BCC6-42FE-8FD8-C55B6635DD56}"/>
              </a:ext>
            </a:extLst>
          </p:cNvPr>
          <p:cNvSpPr txBox="1"/>
          <p:nvPr/>
        </p:nvSpPr>
        <p:spPr>
          <a:xfrm>
            <a:off x="443776" y="1764957"/>
            <a:ext cx="1385818"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1125" dirty="0">
                <a:solidFill>
                  <a:schemeClr val="bg1"/>
                </a:solidFill>
                <a:cs typeface="Arial" panose="020B0604020202020204" pitchFamily="34" charset="0"/>
              </a:rPr>
              <a:t>Backup &amp; Restore</a:t>
            </a:r>
          </a:p>
        </p:txBody>
      </p:sp>
      <p:sp>
        <p:nvSpPr>
          <p:cNvPr id="25" name="TextBox 24">
            <a:extLst>
              <a:ext uri="{FF2B5EF4-FFF2-40B4-BE49-F238E27FC236}">
                <a16:creationId xmlns:a16="http://schemas.microsoft.com/office/drawing/2014/main" id="{F710F5F5-424B-4109-A022-271F37C3C7E4}"/>
              </a:ext>
            </a:extLst>
          </p:cNvPr>
          <p:cNvSpPr txBox="1"/>
          <p:nvPr/>
        </p:nvSpPr>
        <p:spPr>
          <a:xfrm>
            <a:off x="2715916" y="1764957"/>
            <a:ext cx="1624814"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r>
              <a:rPr lang="en-US" dirty="0"/>
              <a:t>Pilot light</a:t>
            </a:r>
          </a:p>
        </p:txBody>
      </p:sp>
      <p:sp>
        <p:nvSpPr>
          <p:cNvPr id="26" name="TextBox 25">
            <a:extLst>
              <a:ext uri="{FF2B5EF4-FFF2-40B4-BE49-F238E27FC236}">
                <a16:creationId xmlns:a16="http://schemas.microsoft.com/office/drawing/2014/main" id="{7DCD57C7-0436-441E-A138-C1D07A7C9AB5}"/>
              </a:ext>
            </a:extLst>
          </p:cNvPr>
          <p:cNvSpPr txBox="1"/>
          <p:nvPr/>
        </p:nvSpPr>
        <p:spPr>
          <a:xfrm>
            <a:off x="5254523" y="1591833"/>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r>
              <a:rPr lang="en-US" dirty="0"/>
              <a:t>Warm standby </a:t>
            </a:r>
            <a:br>
              <a:rPr lang="en-US" dirty="0"/>
            </a:br>
            <a:r>
              <a:rPr lang="en-US" dirty="0"/>
              <a:t>in AWS</a:t>
            </a:r>
          </a:p>
        </p:txBody>
      </p:sp>
      <p:sp>
        <p:nvSpPr>
          <p:cNvPr id="32" name="TextBox 31">
            <a:extLst>
              <a:ext uri="{FF2B5EF4-FFF2-40B4-BE49-F238E27FC236}">
                <a16:creationId xmlns:a16="http://schemas.microsoft.com/office/drawing/2014/main" id="{50828B9C-B993-494D-983A-C100CADAF7BD}"/>
              </a:ext>
            </a:extLst>
          </p:cNvPr>
          <p:cNvSpPr txBox="1"/>
          <p:nvPr/>
        </p:nvSpPr>
        <p:spPr>
          <a:xfrm>
            <a:off x="7453811" y="1613890"/>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r>
              <a:rPr lang="en-US" dirty="0"/>
              <a:t>Hot standby</a:t>
            </a:r>
          </a:p>
          <a:p>
            <a:r>
              <a:rPr lang="en-US" dirty="0"/>
              <a:t>(with multi-site)</a:t>
            </a:r>
          </a:p>
        </p:txBody>
      </p:sp>
    </p:spTree>
    <p:extLst>
      <p:ext uri="{BB962C8B-B14F-4D97-AF65-F5344CB8AC3E}">
        <p14:creationId xmlns:p14="http://schemas.microsoft.com/office/powerpoint/2010/main" val="396341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8EBA3-128D-41CC-AC38-E91B942861DB}"/>
              </a:ext>
            </a:extLst>
          </p:cNvPr>
          <p:cNvSpPr>
            <a:spLocks noGrp="1"/>
          </p:cNvSpPr>
          <p:nvPr>
            <p:ph type="title"/>
          </p:nvPr>
        </p:nvSpPr>
        <p:spPr/>
        <p:txBody>
          <a:bodyPr/>
          <a:lstStyle/>
          <a:p>
            <a:r>
              <a:rPr lang="en-US" dirty="0">
                <a:solidFill>
                  <a:srgbClr val="F0F0F0"/>
                </a:solidFill>
              </a:rPr>
              <a:t>Disaster Recovery options in AWS</a:t>
            </a:r>
          </a:p>
        </p:txBody>
      </p:sp>
      <p:sp>
        <p:nvSpPr>
          <p:cNvPr id="8" name="Arrow: Left-Right 7">
            <a:extLst>
              <a:ext uri="{FF2B5EF4-FFF2-40B4-BE49-F238E27FC236}">
                <a16:creationId xmlns:a16="http://schemas.microsoft.com/office/drawing/2014/main" id="{880B618C-9E0E-486A-A968-0E5F27B4583F}"/>
              </a:ext>
            </a:extLst>
          </p:cNvPr>
          <p:cNvSpPr/>
          <p:nvPr/>
        </p:nvSpPr>
        <p:spPr bwMode="auto">
          <a:xfrm>
            <a:off x="336352" y="2333625"/>
            <a:ext cx="8471297" cy="478296"/>
          </a:xfrm>
          <a:prstGeom prst="leftRightArrow">
            <a:avLst>
              <a:gd name="adj1" fmla="val 100000"/>
              <a:gd name="adj2" fmla="val 50000"/>
            </a:avLst>
          </a:prstGeom>
          <a:gradFill>
            <a:gsLst>
              <a:gs pos="37000">
                <a:srgbClr val="FFC000"/>
              </a:gs>
              <a:gs pos="0">
                <a:schemeClr val="accent2">
                  <a:lumMod val="40000"/>
                  <a:lumOff val="60000"/>
                </a:schemeClr>
              </a:gs>
              <a:gs pos="100000">
                <a:srgbClr val="FF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 name="Rectangle 8">
            <a:extLst>
              <a:ext uri="{FF2B5EF4-FFF2-40B4-BE49-F238E27FC236}">
                <a16:creationId xmlns:a16="http://schemas.microsoft.com/office/drawing/2014/main" id="{3F654D02-3048-480E-8EE4-0E6607822821}"/>
              </a:ext>
            </a:extLst>
          </p:cNvPr>
          <p:cNvSpPr/>
          <p:nvPr/>
        </p:nvSpPr>
        <p:spPr>
          <a:xfrm>
            <a:off x="426561" y="3514529"/>
            <a:ext cx="1611407"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Test/Dev Environments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Solutions: Amazon S3,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AWS Storage Gateway</a:t>
            </a:r>
            <a:endParaRPr kumimoji="0" lang="en-US" sz="105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0" name="Rectangle 9">
            <a:extLst>
              <a:ext uri="{FF2B5EF4-FFF2-40B4-BE49-F238E27FC236}">
                <a16:creationId xmlns:a16="http://schemas.microsoft.com/office/drawing/2014/main" id="{50AEDDBF-468B-4A68-854E-9C220859B95D}"/>
              </a:ext>
            </a:extLst>
          </p:cNvPr>
          <p:cNvSpPr/>
          <p:nvPr/>
        </p:nvSpPr>
        <p:spPr>
          <a:xfrm>
            <a:off x="2815403" y="3514528"/>
            <a:ext cx="1420246" cy="807913"/>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Production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Scale AWS resources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in response to a DR event</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1" name="Rectangle 10">
            <a:extLst>
              <a:ext uri="{FF2B5EF4-FFF2-40B4-BE49-F238E27FC236}">
                <a16:creationId xmlns:a16="http://schemas.microsoft.com/office/drawing/2014/main" id="{30F94FE1-85E9-418F-9A63-4740576B8C3F}"/>
              </a:ext>
            </a:extLst>
          </p:cNvPr>
          <p:cNvSpPr/>
          <p:nvPr/>
        </p:nvSpPr>
        <p:spPr>
          <a:xfrm>
            <a:off x="5145780" y="3538628"/>
            <a:ext cx="1420246"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Business critical workloads </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Core services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2" name="Rectangle 11">
            <a:extLst>
              <a:ext uri="{FF2B5EF4-FFF2-40B4-BE49-F238E27FC236}">
                <a16:creationId xmlns:a16="http://schemas.microsoft.com/office/drawing/2014/main" id="{B0E94817-9939-4EC6-B1B2-A7533DDFB946}"/>
              </a:ext>
            </a:extLst>
          </p:cNvPr>
          <p:cNvSpPr/>
          <p:nvPr/>
        </p:nvSpPr>
        <p:spPr>
          <a:xfrm>
            <a:off x="7343460" y="3538627"/>
            <a:ext cx="1598214" cy="969496"/>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Mission critical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Active/Active modes using at least two AWS regions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3" name="TextBox 12">
            <a:extLst>
              <a:ext uri="{FF2B5EF4-FFF2-40B4-BE49-F238E27FC236}">
                <a16:creationId xmlns:a16="http://schemas.microsoft.com/office/drawing/2014/main" id="{18EFD498-C52F-4621-924A-D67C87910258}"/>
              </a:ext>
            </a:extLst>
          </p:cNvPr>
          <p:cNvSpPr txBox="1"/>
          <p:nvPr/>
        </p:nvSpPr>
        <p:spPr>
          <a:xfrm>
            <a:off x="651741" y="2908102"/>
            <a:ext cx="96988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Hours</a:t>
            </a:r>
          </a:p>
        </p:txBody>
      </p:sp>
      <p:sp>
        <p:nvSpPr>
          <p:cNvPr id="14" name="TextBox 13">
            <a:extLst>
              <a:ext uri="{FF2B5EF4-FFF2-40B4-BE49-F238E27FC236}">
                <a16:creationId xmlns:a16="http://schemas.microsoft.com/office/drawing/2014/main" id="{54F00C34-E8B2-4BF4-992C-C8A616DC2984}"/>
              </a:ext>
            </a:extLst>
          </p:cNvPr>
          <p:cNvSpPr txBox="1"/>
          <p:nvPr/>
        </p:nvSpPr>
        <p:spPr>
          <a:xfrm>
            <a:off x="2959746" y="2908102"/>
            <a:ext cx="11371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Tens of Minutes</a:t>
            </a:r>
          </a:p>
        </p:txBody>
      </p:sp>
      <p:sp>
        <p:nvSpPr>
          <p:cNvPr id="15" name="TextBox 14">
            <a:extLst>
              <a:ext uri="{FF2B5EF4-FFF2-40B4-BE49-F238E27FC236}">
                <a16:creationId xmlns:a16="http://schemas.microsoft.com/office/drawing/2014/main" id="{0A25A89E-6C8D-418E-BC2E-A25175CD7FDE}"/>
              </a:ext>
            </a:extLst>
          </p:cNvPr>
          <p:cNvSpPr txBox="1"/>
          <p:nvPr/>
        </p:nvSpPr>
        <p:spPr>
          <a:xfrm>
            <a:off x="5435017" y="2908102"/>
            <a:ext cx="841771"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rPr>
              <a:t>Minutes</a:t>
            </a:r>
            <a:endPar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endParaRPr>
          </a:p>
        </p:txBody>
      </p:sp>
      <p:sp>
        <p:nvSpPr>
          <p:cNvPr id="16" name="TextBox 15">
            <a:extLst>
              <a:ext uri="{FF2B5EF4-FFF2-40B4-BE49-F238E27FC236}">
                <a16:creationId xmlns:a16="http://schemas.microsoft.com/office/drawing/2014/main" id="{FD8990BD-E3B6-482B-9CB4-2A5D5867C379}"/>
              </a:ext>
            </a:extLst>
          </p:cNvPr>
          <p:cNvSpPr txBox="1"/>
          <p:nvPr/>
        </p:nvSpPr>
        <p:spPr>
          <a:xfrm>
            <a:off x="7614906" y="2908102"/>
            <a:ext cx="8773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Real-time</a:t>
            </a:r>
          </a:p>
        </p:txBody>
      </p:sp>
      <p:sp>
        <p:nvSpPr>
          <p:cNvPr id="17" name="Shape 819">
            <a:extLst>
              <a:ext uri="{FF2B5EF4-FFF2-40B4-BE49-F238E27FC236}">
                <a16:creationId xmlns:a16="http://schemas.microsoft.com/office/drawing/2014/main" id="{DC5DC68A-E3CC-4D89-9208-06F054B79830}"/>
              </a:ext>
            </a:extLst>
          </p:cNvPr>
          <p:cNvSpPr/>
          <p:nvPr/>
        </p:nvSpPr>
        <p:spPr>
          <a:xfrm>
            <a:off x="382620" y="2457357"/>
            <a:ext cx="457244"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l"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Low</a:t>
            </a:r>
          </a:p>
        </p:txBody>
      </p:sp>
      <p:sp>
        <p:nvSpPr>
          <p:cNvPr id="18" name="Shape 819">
            <a:extLst>
              <a:ext uri="{FF2B5EF4-FFF2-40B4-BE49-F238E27FC236}">
                <a16:creationId xmlns:a16="http://schemas.microsoft.com/office/drawing/2014/main" id="{80AF2A76-BB4E-464C-85F8-488E58E2ABFE}"/>
              </a:ext>
            </a:extLst>
          </p:cNvPr>
          <p:cNvSpPr/>
          <p:nvPr/>
        </p:nvSpPr>
        <p:spPr>
          <a:xfrm>
            <a:off x="8258708" y="2457357"/>
            <a:ext cx="421675"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r"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High</a:t>
            </a:r>
          </a:p>
        </p:txBody>
      </p:sp>
      <p:cxnSp>
        <p:nvCxnSpPr>
          <p:cNvPr id="20" name="Straight Connector 19">
            <a:extLst>
              <a:ext uri="{FF2B5EF4-FFF2-40B4-BE49-F238E27FC236}">
                <a16:creationId xmlns:a16="http://schemas.microsoft.com/office/drawing/2014/main" id="{C0D9B0DA-C7BD-4B6F-9FE4-7E2FAF5A8222}"/>
              </a:ext>
            </a:extLst>
          </p:cNvPr>
          <p:cNvCxnSpPr/>
          <p:nvPr/>
        </p:nvCxnSpPr>
        <p:spPr>
          <a:xfrm flipV="1">
            <a:off x="1136685"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487BEE-6FE5-4C89-A914-8074BECB6D25}"/>
              </a:ext>
            </a:extLst>
          </p:cNvPr>
          <p:cNvCxnSpPr/>
          <p:nvPr/>
        </p:nvCxnSpPr>
        <p:spPr>
          <a:xfrm flipV="1">
            <a:off x="352832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C94521-51BF-4DA4-8E8B-C7F9376B9E72}"/>
              </a:ext>
            </a:extLst>
          </p:cNvPr>
          <p:cNvCxnSpPr/>
          <p:nvPr/>
        </p:nvCxnSpPr>
        <p:spPr>
          <a:xfrm flipV="1">
            <a:off x="585590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45974A-02C4-4FCD-8004-574490DEAC32}"/>
              </a:ext>
            </a:extLst>
          </p:cNvPr>
          <p:cNvCxnSpPr/>
          <p:nvPr/>
        </p:nvCxnSpPr>
        <p:spPr>
          <a:xfrm flipV="1">
            <a:off x="805358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5837D0D-BCC6-42FE-8FD8-C55B6635DD56}"/>
              </a:ext>
            </a:extLst>
          </p:cNvPr>
          <p:cNvSpPr txBox="1"/>
          <p:nvPr/>
        </p:nvSpPr>
        <p:spPr>
          <a:xfrm>
            <a:off x="443776" y="1764957"/>
            <a:ext cx="1385818"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Backup &amp; Restore</a:t>
            </a:r>
          </a:p>
        </p:txBody>
      </p:sp>
      <p:sp>
        <p:nvSpPr>
          <p:cNvPr id="25" name="TextBox 24">
            <a:extLst>
              <a:ext uri="{FF2B5EF4-FFF2-40B4-BE49-F238E27FC236}">
                <a16:creationId xmlns:a16="http://schemas.microsoft.com/office/drawing/2014/main" id="{F710F5F5-424B-4109-A022-271F37C3C7E4}"/>
              </a:ext>
            </a:extLst>
          </p:cNvPr>
          <p:cNvSpPr txBox="1"/>
          <p:nvPr/>
        </p:nvSpPr>
        <p:spPr>
          <a:xfrm>
            <a:off x="2715916" y="1764957"/>
            <a:ext cx="1624814"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Pilot light</a:t>
            </a:r>
          </a:p>
        </p:txBody>
      </p:sp>
      <p:sp>
        <p:nvSpPr>
          <p:cNvPr id="26" name="TextBox 25">
            <a:extLst>
              <a:ext uri="{FF2B5EF4-FFF2-40B4-BE49-F238E27FC236}">
                <a16:creationId xmlns:a16="http://schemas.microsoft.com/office/drawing/2014/main" id="{7DCD57C7-0436-441E-A138-C1D07A7C9AB5}"/>
              </a:ext>
            </a:extLst>
          </p:cNvPr>
          <p:cNvSpPr txBox="1"/>
          <p:nvPr/>
        </p:nvSpPr>
        <p:spPr>
          <a:xfrm>
            <a:off x="5254523" y="1591833"/>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Warm standby </a:t>
            </a:r>
            <a:b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b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in AWS</a:t>
            </a:r>
          </a:p>
        </p:txBody>
      </p:sp>
      <p:sp>
        <p:nvSpPr>
          <p:cNvPr id="32" name="TextBox 31">
            <a:extLst>
              <a:ext uri="{FF2B5EF4-FFF2-40B4-BE49-F238E27FC236}">
                <a16:creationId xmlns:a16="http://schemas.microsoft.com/office/drawing/2014/main" id="{50828B9C-B993-494D-983A-C100CADAF7BD}"/>
              </a:ext>
            </a:extLst>
          </p:cNvPr>
          <p:cNvSpPr txBox="1"/>
          <p:nvPr/>
        </p:nvSpPr>
        <p:spPr>
          <a:xfrm>
            <a:off x="7453811" y="1613890"/>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Hot standby</a:t>
            </a:r>
          </a:p>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(with multi-site)</a:t>
            </a:r>
          </a:p>
        </p:txBody>
      </p:sp>
      <p:sp>
        <p:nvSpPr>
          <p:cNvPr id="2" name="Rectangle 1"/>
          <p:cNvSpPr/>
          <p:nvPr/>
        </p:nvSpPr>
        <p:spPr>
          <a:xfrm>
            <a:off x="238539" y="1309011"/>
            <a:ext cx="6622301" cy="3199112"/>
          </a:xfrm>
          <a:prstGeom prst="rect">
            <a:avLst/>
          </a:prstGeom>
          <a:solidFill>
            <a:srgbClr val="253241">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42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914" y="1115134"/>
            <a:ext cx="1725159" cy="1725159"/>
          </a:xfrm>
          <a:prstGeom prst="rect">
            <a:avLst/>
          </a:prstGeom>
        </p:spPr>
      </p:pic>
      <p:sp>
        <p:nvSpPr>
          <p:cNvPr id="2" name="Title 1"/>
          <p:cNvSpPr>
            <a:spLocks noGrp="1"/>
          </p:cNvSpPr>
          <p:nvPr>
            <p:ph type="title"/>
          </p:nvPr>
        </p:nvSpPr>
        <p:spPr/>
        <p:txBody>
          <a:bodyPr>
            <a:noAutofit/>
          </a:bodyPr>
          <a:lstStyle/>
          <a:p>
            <a:pPr algn="l"/>
            <a:r>
              <a:rPr lang="en-US" sz="3375" dirty="0"/>
              <a:t>Hot Standby</a:t>
            </a:r>
          </a:p>
        </p:txBody>
      </p:sp>
      <p:sp>
        <p:nvSpPr>
          <p:cNvPr id="7" name="Rectangle 6"/>
          <p:cNvSpPr/>
          <p:nvPr/>
        </p:nvSpPr>
        <p:spPr>
          <a:xfrm>
            <a:off x="3244720" y="520654"/>
            <a:ext cx="5707626" cy="4824398"/>
          </a:xfrm>
          <a:prstGeom prst="rect">
            <a:avLst/>
          </a:prstGeom>
        </p:spPr>
        <p:txBody>
          <a:bodyPr wrap="square">
            <a:spAutoFit/>
          </a:bodyPr>
          <a:lstStyle/>
          <a:p>
            <a:pPr>
              <a:spcAft>
                <a:spcPts val="1200"/>
              </a:spcAft>
            </a:pPr>
            <a:endParaRPr lang="en-US" sz="1750" dirty="0">
              <a:sym typeface="Avenir Roman"/>
            </a:endParaRPr>
          </a:p>
          <a:p>
            <a:pPr marL="285750" indent="-285750">
              <a:spcAft>
                <a:spcPts val="1200"/>
              </a:spcAft>
              <a:buFont typeface="Wingdings" panose="05000000000000000000" pitchFamily="2" charset="2"/>
              <a:buChar char="§"/>
            </a:pPr>
            <a:r>
              <a:rPr lang="en-US" sz="1750" dirty="0">
                <a:solidFill>
                  <a:schemeClr val="bg2"/>
                </a:solidFill>
                <a:latin typeface="Arial" panose="020B0604020202020204" pitchFamily="34" charset="0"/>
                <a:cs typeface="Arial" panose="020B0604020202020204" pitchFamily="34" charset="0"/>
              </a:rPr>
              <a:t>Full replication of your environment running  and ready for a failover during a disaster – it runs ‘hot’.</a:t>
            </a:r>
          </a:p>
          <a:p>
            <a:pPr marL="285750" indent="-285750">
              <a:spcAft>
                <a:spcPts val="1200"/>
              </a:spcAft>
              <a:buFont typeface="Wingdings" panose="05000000000000000000" pitchFamily="2" charset="2"/>
              <a:buChar char="§"/>
            </a:pPr>
            <a:r>
              <a:rPr lang="en-US" sz="1750" dirty="0">
                <a:solidFill>
                  <a:schemeClr val="bg2"/>
                </a:solidFill>
                <a:latin typeface="Arial" panose="020B0604020202020204" pitchFamily="34" charset="0"/>
                <a:cs typeface="Arial" panose="020B0604020202020204" pitchFamily="34" charset="0"/>
              </a:rPr>
              <a:t>Active/passive strategy that does not handle production traffic</a:t>
            </a:r>
          </a:p>
          <a:p>
            <a:pPr marL="285750" indent="-285750">
              <a:spcAft>
                <a:spcPts val="1200"/>
              </a:spcAft>
              <a:buFont typeface="Wingdings" panose="05000000000000000000" pitchFamily="2" charset="2"/>
              <a:buChar char="§"/>
            </a:pPr>
            <a:r>
              <a:rPr lang="en-US" sz="1750" dirty="0">
                <a:solidFill>
                  <a:schemeClr val="bg2"/>
                </a:solidFill>
                <a:latin typeface="Arial" panose="020B0604020202020204" pitchFamily="34" charset="0"/>
                <a:cs typeface="Arial" panose="020B0604020202020204" pitchFamily="34" charset="0"/>
              </a:rPr>
              <a:t>Suitable for:</a:t>
            </a:r>
          </a:p>
          <a:p>
            <a:pPr marL="685800" lvl="5" indent="-285750">
              <a:spcAft>
                <a:spcPts val="1200"/>
              </a:spcAft>
              <a:buFont typeface="Arial" panose="020B0604020202020204" pitchFamily="34" charset="0"/>
              <a:buChar char="‒"/>
              <a:tabLst>
                <a:tab pos="627063" algn="l"/>
              </a:tabLst>
            </a:pPr>
            <a:r>
              <a:rPr lang="en-US" sz="1750" dirty="0">
                <a:solidFill>
                  <a:schemeClr val="bg2"/>
                </a:solidFill>
                <a:latin typeface="Arial" panose="020B0604020202020204" pitchFamily="34" charset="0"/>
                <a:cs typeface="Arial" panose="020B0604020202020204" pitchFamily="34" charset="0"/>
              </a:rPr>
              <a:t>Solutions that require RTOs &amp; RPOs of zero</a:t>
            </a:r>
          </a:p>
          <a:p>
            <a:pPr marL="685800" lvl="5" indent="-285750">
              <a:spcAft>
                <a:spcPts val="1200"/>
              </a:spcAft>
              <a:buFont typeface="Arial" panose="020B0604020202020204" pitchFamily="34" charset="0"/>
              <a:buChar char="‒"/>
              <a:tabLst>
                <a:tab pos="627063" algn="l"/>
              </a:tabLst>
            </a:pPr>
            <a:r>
              <a:rPr lang="en-US" sz="1750" dirty="0">
                <a:solidFill>
                  <a:schemeClr val="bg2"/>
                </a:solidFill>
                <a:latin typeface="Arial" panose="020B0604020202020204" pitchFamily="34" charset="0"/>
                <a:cs typeface="Arial" panose="020B0604020202020204" pitchFamily="34" charset="0"/>
              </a:rPr>
              <a:t>Core business-critical functions</a:t>
            </a:r>
          </a:p>
          <a:p>
            <a:pPr marL="685800" lvl="5" indent="-285750">
              <a:spcAft>
                <a:spcPts val="1200"/>
              </a:spcAft>
              <a:buFont typeface="Arial" panose="020B0604020202020204" pitchFamily="34" charset="0"/>
              <a:buChar char="‒"/>
              <a:tabLst>
                <a:tab pos="627063" algn="l"/>
              </a:tabLst>
            </a:pPr>
            <a:r>
              <a:rPr lang="en-US" sz="1750" dirty="0">
                <a:solidFill>
                  <a:schemeClr val="bg2"/>
                </a:solidFill>
                <a:latin typeface="Arial" panose="020B0604020202020204" pitchFamily="34" charset="0"/>
                <a:cs typeface="Arial" panose="020B0604020202020204" pitchFamily="34" charset="0"/>
              </a:rPr>
              <a:t>Multi-site architecture for automated load-balancing of traffic to multiple AZs and even AWS regions</a:t>
            </a:r>
          </a:p>
          <a:p>
            <a:pPr marL="285750" lvl="1" indent="-285750">
              <a:spcAft>
                <a:spcPts val="1200"/>
              </a:spcAft>
              <a:buFont typeface="Wingdings" panose="05000000000000000000" pitchFamily="2" charset="2"/>
              <a:buChar char="§"/>
            </a:pPr>
            <a:r>
              <a:rPr lang="en-US" sz="1750" dirty="0">
                <a:solidFill>
                  <a:schemeClr val="bg2"/>
                </a:solidFill>
                <a:latin typeface="Arial" panose="020B0604020202020204" pitchFamily="34" charset="0"/>
                <a:cs typeface="Arial" panose="020B0604020202020204" pitchFamily="34" charset="0"/>
              </a:rPr>
              <a:t>Higher cost option for DR</a:t>
            </a:r>
          </a:p>
          <a:p>
            <a:pPr marL="285750" lvl="1" indent="-285750">
              <a:spcAft>
                <a:spcPts val="1200"/>
              </a:spcAft>
              <a:buFont typeface="Wingdings" panose="05000000000000000000" pitchFamily="2" charset="2"/>
              <a:buChar char="§"/>
            </a:pPr>
            <a:endParaRPr lang="en-US" sz="175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531" y="1558461"/>
            <a:ext cx="2293375" cy="2293375"/>
          </a:xfrm>
          <a:prstGeom prst="rect">
            <a:avLst/>
          </a:prstGeom>
        </p:spPr>
      </p:pic>
    </p:spTree>
    <p:extLst>
      <p:ext uri="{BB962C8B-B14F-4D97-AF65-F5344CB8AC3E}">
        <p14:creationId xmlns:p14="http://schemas.microsoft.com/office/powerpoint/2010/main" val="3733234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8EBA3-128D-41CC-AC38-E91B942861DB}"/>
              </a:ext>
            </a:extLst>
          </p:cNvPr>
          <p:cNvSpPr>
            <a:spLocks noGrp="1"/>
          </p:cNvSpPr>
          <p:nvPr>
            <p:ph type="title"/>
          </p:nvPr>
        </p:nvSpPr>
        <p:spPr/>
        <p:txBody>
          <a:bodyPr/>
          <a:lstStyle/>
          <a:p>
            <a:r>
              <a:rPr lang="en-US" dirty="0">
                <a:solidFill>
                  <a:srgbClr val="F0F0F0"/>
                </a:solidFill>
              </a:rPr>
              <a:t>Disaster Recovery options in AWS</a:t>
            </a:r>
          </a:p>
        </p:txBody>
      </p:sp>
      <p:sp>
        <p:nvSpPr>
          <p:cNvPr id="8" name="Arrow: Left-Right 7">
            <a:extLst>
              <a:ext uri="{FF2B5EF4-FFF2-40B4-BE49-F238E27FC236}">
                <a16:creationId xmlns:a16="http://schemas.microsoft.com/office/drawing/2014/main" id="{880B618C-9E0E-486A-A968-0E5F27B4583F}"/>
              </a:ext>
            </a:extLst>
          </p:cNvPr>
          <p:cNvSpPr/>
          <p:nvPr/>
        </p:nvSpPr>
        <p:spPr bwMode="auto">
          <a:xfrm>
            <a:off x="336352" y="2333625"/>
            <a:ext cx="8471297" cy="478296"/>
          </a:xfrm>
          <a:prstGeom prst="leftRightArrow">
            <a:avLst>
              <a:gd name="adj1" fmla="val 100000"/>
              <a:gd name="adj2" fmla="val 50000"/>
            </a:avLst>
          </a:prstGeom>
          <a:gradFill>
            <a:gsLst>
              <a:gs pos="37000">
                <a:srgbClr val="FFC000"/>
              </a:gs>
              <a:gs pos="0">
                <a:schemeClr val="accent2">
                  <a:lumMod val="40000"/>
                  <a:lumOff val="60000"/>
                </a:schemeClr>
              </a:gs>
              <a:gs pos="100000">
                <a:srgbClr val="FF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 name="Rectangle 8">
            <a:extLst>
              <a:ext uri="{FF2B5EF4-FFF2-40B4-BE49-F238E27FC236}">
                <a16:creationId xmlns:a16="http://schemas.microsoft.com/office/drawing/2014/main" id="{3F654D02-3048-480E-8EE4-0E6607822821}"/>
              </a:ext>
            </a:extLst>
          </p:cNvPr>
          <p:cNvSpPr/>
          <p:nvPr/>
        </p:nvSpPr>
        <p:spPr>
          <a:xfrm>
            <a:off x="426561" y="3514529"/>
            <a:ext cx="1611407"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Test/Dev Environments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Solutions: Amazon S3,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AWS Storage Gateway</a:t>
            </a:r>
            <a:endParaRPr kumimoji="0" lang="en-US" sz="105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0" name="Rectangle 9">
            <a:extLst>
              <a:ext uri="{FF2B5EF4-FFF2-40B4-BE49-F238E27FC236}">
                <a16:creationId xmlns:a16="http://schemas.microsoft.com/office/drawing/2014/main" id="{50AEDDBF-468B-4A68-854E-9C220859B95D}"/>
              </a:ext>
            </a:extLst>
          </p:cNvPr>
          <p:cNvSpPr/>
          <p:nvPr/>
        </p:nvSpPr>
        <p:spPr>
          <a:xfrm>
            <a:off x="2815403" y="3514528"/>
            <a:ext cx="1420246" cy="807913"/>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Production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Scale AWS resources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in response to a DR event</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1" name="Rectangle 10">
            <a:extLst>
              <a:ext uri="{FF2B5EF4-FFF2-40B4-BE49-F238E27FC236}">
                <a16:creationId xmlns:a16="http://schemas.microsoft.com/office/drawing/2014/main" id="{30F94FE1-85E9-418F-9A63-4740576B8C3F}"/>
              </a:ext>
            </a:extLst>
          </p:cNvPr>
          <p:cNvSpPr/>
          <p:nvPr/>
        </p:nvSpPr>
        <p:spPr>
          <a:xfrm>
            <a:off x="5145780" y="3538628"/>
            <a:ext cx="1420246"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Business critical workloads </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Core services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2" name="Rectangle 11">
            <a:extLst>
              <a:ext uri="{FF2B5EF4-FFF2-40B4-BE49-F238E27FC236}">
                <a16:creationId xmlns:a16="http://schemas.microsoft.com/office/drawing/2014/main" id="{B0E94817-9939-4EC6-B1B2-A7533DDFB946}"/>
              </a:ext>
            </a:extLst>
          </p:cNvPr>
          <p:cNvSpPr/>
          <p:nvPr/>
        </p:nvSpPr>
        <p:spPr>
          <a:xfrm>
            <a:off x="7343460" y="3538627"/>
            <a:ext cx="1598214" cy="969496"/>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Mission critical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Active/Active modes using at least two AWS regions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3" name="TextBox 12">
            <a:extLst>
              <a:ext uri="{FF2B5EF4-FFF2-40B4-BE49-F238E27FC236}">
                <a16:creationId xmlns:a16="http://schemas.microsoft.com/office/drawing/2014/main" id="{18EFD498-C52F-4621-924A-D67C87910258}"/>
              </a:ext>
            </a:extLst>
          </p:cNvPr>
          <p:cNvSpPr txBox="1"/>
          <p:nvPr/>
        </p:nvSpPr>
        <p:spPr>
          <a:xfrm>
            <a:off x="651741" y="2908102"/>
            <a:ext cx="96988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Hours</a:t>
            </a:r>
          </a:p>
        </p:txBody>
      </p:sp>
      <p:sp>
        <p:nvSpPr>
          <p:cNvPr id="14" name="TextBox 13">
            <a:extLst>
              <a:ext uri="{FF2B5EF4-FFF2-40B4-BE49-F238E27FC236}">
                <a16:creationId xmlns:a16="http://schemas.microsoft.com/office/drawing/2014/main" id="{54F00C34-E8B2-4BF4-992C-C8A616DC2984}"/>
              </a:ext>
            </a:extLst>
          </p:cNvPr>
          <p:cNvSpPr txBox="1"/>
          <p:nvPr/>
        </p:nvSpPr>
        <p:spPr>
          <a:xfrm>
            <a:off x="2959746" y="2908102"/>
            <a:ext cx="11371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Tens of Minutes</a:t>
            </a:r>
          </a:p>
        </p:txBody>
      </p:sp>
      <p:sp>
        <p:nvSpPr>
          <p:cNvPr id="15" name="TextBox 14">
            <a:extLst>
              <a:ext uri="{FF2B5EF4-FFF2-40B4-BE49-F238E27FC236}">
                <a16:creationId xmlns:a16="http://schemas.microsoft.com/office/drawing/2014/main" id="{0A25A89E-6C8D-418E-BC2E-A25175CD7FDE}"/>
              </a:ext>
            </a:extLst>
          </p:cNvPr>
          <p:cNvSpPr txBox="1"/>
          <p:nvPr/>
        </p:nvSpPr>
        <p:spPr>
          <a:xfrm>
            <a:off x="5435017" y="2908102"/>
            <a:ext cx="841771"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rPr>
              <a:t>Minutes</a:t>
            </a:r>
            <a:endPar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endParaRPr>
          </a:p>
        </p:txBody>
      </p:sp>
      <p:sp>
        <p:nvSpPr>
          <p:cNvPr id="16" name="TextBox 15">
            <a:extLst>
              <a:ext uri="{FF2B5EF4-FFF2-40B4-BE49-F238E27FC236}">
                <a16:creationId xmlns:a16="http://schemas.microsoft.com/office/drawing/2014/main" id="{FD8990BD-E3B6-482B-9CB4-2A5D5867C379}"/>
              </a:ext>
            </a:extLst>
          </p:cNvPr>
          <p:cNvSpPr txBox="1"/>
          <p:nvPr/>
        </p:nvSpPr>
        <p:spPr>
          <a:xfrm>
            <a:off x="7614906" y="2908102"/>
            <a:ext cx="8773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Real-time</a:t>
            </a:r>
          </a:p>
        </p:txBody>
      </p:sp>
      <p:sp>
        <p:nvSpPr>
          <p:cNvPr id="17" name="Shape 819">
            <a:extLst>
              <a:ext uri="{FF2B5EF4-FFF2-40B4-BE49-F238E27FC236}">
                <a16:creationId xmlns:a16="http://schemas.microsoft.com/office/drawing/2014/main" id="{DC5DC68A-E3CC-4D89-9208-06F054B79830}"/>
              </a:ext>
            </a:extLst>
          </p:cNvPr>
          <p:cNvSpPr/>
          <p:nvPr/>
        </p:nvSpPr>
        <p:spPr>
          <a:xfrm>
            <a:off x="382619" y="2457357"/>
            <a:ext cx="457245"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l"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Low</a:t>
            </a:r>
          </a:p>
        </p:txBody>
      </p:sp>
      <p:sp>
        <p:nvSpPr>
          <p:cNvPr id="18" name="Shape 819">
            <a:extLst>
              <a:ext uri="{FF2B5EF4-FFF2-40B4-BE49-F238E27FC236}">
                <a16:creationId xmlns:a16="http://schemas.microsoft.com/office/drawing/2014/main" id="{80AF2A76-BB4E-464C-85F8-488E58E2ABFE}"/>
              </a:ext>
            </a:extLst>
          </p:cNvPr>
          <p:cNvSpPr/>
          <p:nvPr/>
        </p:nvSpPr>
        <p:spPr>
          <a:xfrm>
            <a:off x="8258708" y="2457357"/>
            <a:ext cx="421675"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r"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High</a:t>
            </a:r>
          </a:p>
        </p:txBody>
      </p:sp>
      <p:cxnSp>
        <p:nvCxnSpPr>
          <p:cNvPr id="20" name="Straight Connector 19">
            <a:extLst>
              <a:ext uri="{FF2B5EF4-FFF2-40B4-BE49-F238E27FC236}">
                <a16:creationId xmlns:a16="http://schemas.microsoft.com/office/drawing/2014/main" id="{C0D9B0DA-C7BD-4B6F-9FE4-7E2FAF5A8222}"/>
              </a:ext>
            </a:extLst>
          </p:cNvPr>
          <p:cNvCxnSpPr/>
          <p:nvPr/>
        </p:nvCxnSpPr>
        <p:spPr>
          <a:xfrm flipV="1">
            <a:off x="1136685"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487BEE-6FE5-4C89-A914-8074BECB6D25}"/>
              </a:ext>
            </a:extLst>
          </p:cNvPr>
          <p:cNvCxnSpPr/>
          <p:nvPr/>
        </p:nvCxnSpPr>
        <p:spPr>
          <a:xfrm flipV="1">
            <a:off x="352832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C94521-51BF-4DA4-8E8B-C7F9376B9E72}"/>
              </a:ext>
            </a:extLst>
          </p:cNvPr>
          <p:cNvCxnSpPr/>
          <p:nvPr/>
        </p:nvCxnSpPr>
        <p:spPr>
          <a:xfrm flipV="1">
            <a:off x="585590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45974A-02C4-4FCD-8004-574490DEAC32}"/>
              </a:ext>
            </a:extLst>
          </p:cNvPr>
          <p:cNvCxnSpPr/>
          <p:nvPr/>
        </p:nvCxnSpPr>
        <p:spPr>
          <a:xfrm flipV="1">
            <a:off x="805358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5837D0D-BCC6-42FE-8FD8-C55B6635DD56}"/>
              </a:ext>
            </a:extLst>
          </p:cNvPr>
          <p:cNvSpPr txBox="1"/>
          <p:nvPr/>
        </p:nvSpPr>
        <p:spPr>
          <a:xfrm>
            <a:off x="443776" y="1764957"/>
            <a:ext cx="1385818"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Backup &amp; Restore</a:t>
            </a:r>
          </a:p>
        </p:txBody>
      </p:sp>
      <p:sp>
        <p:nvSpPr>
          <p:cNvPr id="25" name="TextBox 24">
            <a:extLst>
              <a:ext uri="{FF2B5EF4-FFF2-40B4-BE49-F238E27FC236}">
                <a16:creationId xmlns:a16="http://schemas.microsoft.com/office/drawing/2014/main" id="{F710F5F5-424B-4109-A022-271F37C3C7E4}"/>
              </a:ext>
            </a:extLst>
          </p:cNvPr>
          <p:cNvSpPr txBox="1"/>
          <p:nvPr/>
        </p:nvSpPr>
        <p:spPr>
          <a:xfrm>
            <a:off x="2715916" y="1764957"/>
            <a:ext cx="1624814"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Pilot light</a:t>
            </a:r>
          </a:p>
        </p:txBody>
      </p:sp>
      <p:sp>
        <p:nvSpPr>
          <p:cNvPr id="26" name="TextBox 25">
            <a:extLst>
              <a:ext uri="{FF2B5EF4-FFF2-40B4-BE49-F238E27FC236}">
                <a16:creationId xmlns:a16="http://schemas.microsoft.com/office/drawing/2014/main" id="{7DCD57C7-0436-441E-A138-C1D07A7C9AB5}"/>
              </a:ext>
            </a:extLst>
          </p:cNvPr>
          <p:cNvSpPr txBox="1"/>
          <p:nvPr/>
        </p:nvSpPr>
        <p:spPr>
          <a:xfrm>
            <a:off x="5254523" y="1591833"/>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Warm standby </a:t>
            </a:r>
            <a:b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b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in AWS</a:t>
            </a:r>
          </a:p>
        </p:txBody>
      </p:sp>
      <p:sp>
        <p:nvSpPr>
          <p:cNvPr id="32" name="TextBox 31">
            <a:extLst>
              <a:ext uri="{FF2B5EF4-FFF2-40B4-BE49-F238E27FC236}">
                <a16:creationId xmlns:a16="http://schemas.microsoft.com/office/drawing/2014/main" id="{50828B9C-B993-494D-983A-C100CADAF7BD}"/>
              </a:ext>
            </a:extLst>
          </p:cNvPr>
          <p:cNvSpPr txBox="1"/>
          <p:nvPr/>
        </p:nvSpPr>
        <p:spPr>
          <a:xfrm>
            <a:off x="7453811" y="1613890"/>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Hot standby</a:t>
            </a:r>
          </a:p>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(with multi-site)</a:t>
            </a:r>
          </a:p>
        </p:txBody>
      </p:sp>
      <p:sp>
        <p:nvSpPr>
          <p:cNvPr id="2" name="Rectangle 1"/>
          <p:cNvSpPr/>
          <p:nvPr/>
        </p:nvSpPr>
        <p:spPr>
          <a:xfrm>
            <a:off x="95417" y="1309011"/>
            <a:ext cx="4296298" cy="3199112"/>
          </a:xfrm>
          <a:prstGeom prst="rect">
            <a:avLst/>
          </a:prstGeom>
          <a:solidFill>
            <a:srgbClr val="253241">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6957391" y="1309011"/>
            <a:ext cx="2033068" cy="3255494"/>
          </a:xfrm>
          <a:prstGeom prst="rect">
            <a:avLst/>
          </a:prstGeom>
          <a:solidFill>
            <a:srgbClr val="253241">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090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375" dirty="0"/>
              <a:t>Warm Standby</a:t>
            </a:r>
          </a:p>
        </p:txBody>
      </p:sp>
      <p:sp>
        <p:nvSpPr>
          <p:cNvPr id="7" name="Rectangle 6"/>
          <p:cNvSpPr/>
          <p:nvPr/>
        </p:nvSpPr>
        <p:spPr>
          <a:xfrm>
            <a:off x="3207774" y="972186"/>
            <a:ext cx="5707626" cy="3323987"/>
          </a:xfrm>
          <a:prstGeom prst="rect">
            <a:avLst/>
          </a:prstGeom>
        </p:spPr>
        <p:txBody>
          <a:bodyPr wrap="square">
            <a:spAutoFit/>
          </a:bodyPr>
          <a:lstStyle/>
          <a:p>
            <a:pPr marL="285750" indent="-285750">
              <a:spcAft>
                <a:spcPts val="1200"/>
              </a:spcAft>
              <a:buFont typeface="Wingdings" panose="05000000000000000000" pitchFamily="2" charset="2"/>
              <a:buChar char="§"/>
            </a:pPr>
            <a:r>
              <a:rPr lang="en-US" sz="2000" dirty="0">
                <a:solidFill>
                  <a:schemeClr val="bg2"/>
                </a:solidFill>
                <a:latin typeface="Arial" panose="020B0604020202020204" pitchFamily="34" charset="0"/>
                <a:cs typeface="Arial" panose="020B0604020202020204" pitchFamily="34" charset="0"/>
              </a:rPr>
              <a:t>Suitable for:</a:t>
            </a:r>
          </a:p>
          <a:p>
            <a:pPr marL="685800" lvl="5" indent="-285750">
              <a:spcAft>
                <a:spcPts val="1200"/>
              </a:spcAft>
              <a:buFont typeface="Arial" panose="020B0604020202020204" pitchFamily="34" charset="0"/>
              <a:buChar char="‒"/>
              <a:tabLst>
                <a:tab pos="627063" algn="l"/>
              </a:tabLst>
            </a:pPr>
            <a:r>
              <a:rPr lang="en-US" sz="2000" dirty="0">
                <a:solidFill>
                  <a:schemeClr val="bg2"/>
                </a:solidFill>
                <a:latin typeface="Arial" panose="020B0604020202020204" pitchFamily="34" charset="0"/>
                <a:cs typeface="Arial" panose="020B0604020202020204" pitchFamily="34" charset="0"/>
              </a:rPr>
              <a:t>Solutions that require RTO &amp; RPO in minutes</a:t>
            </a:r>
          </a:p>
          <a:p>
            <a:pPr marL="685800" lvl="5" indent="-285750">
              <a:spcAft>
                <a:spcPts val="1200"/>
              </a:spcAft>
              <a:buFont typeface="Arial" panose="020B0604020202020204" pitchFamily="34" charset="0"/>
              <a:buChar char="‒"/>
              <a:tabLst>
                <a:tab pos="627063" algn="l"/>
              </a:tabLst>
            </a:pPr>
            <a:r>
              <a:rPr lang="en-US" sz="2000" dirty="0">
                <a:solidFill>
                  <a:schemeClr val="bg2"/>
                </a:solidFill>
                <a:latin typeface="Arial" panose="020B0604020202020204" pitchFamily="34" charset="0"/>
                <a:cs typeface="Arial" panose="020B0604020202020204" pitchFamily="34" charset="0"/>
              </a:rPr>
              <a:t>Core business-critical functions</a:t>
            </a:r>
          </a:p>
          <a:p>
            <a:pPr marL="685800" lvl="5" indent="-285750">
              <a:spcAft>
                <a:spcPts val="1200"/>
              </a:spcAft>
              <a:buFont typeface="Arial" panose="020B0604020202020204" pitchFamily="34" charset="0"/>
              <a:buChar char="‒"/>
              <a:tabLst>
                <a:tab pos="627063" algn="l"/>
              </a:tabLst>
            </a:pPr>
            <a:r>
              <a:rPr lang="en-US" sz="2000" b="1" dirty="0">
                <a:solidFill>
                  <a:schemeClr val="bg2"/>
                </a:solidFill>
                <a:latin typeface="Arial" panose="020B0604020202020204" pitchFamily="34" charset="0"/>
                <a:cs typeface="Arial" panose="020B0604020202020204" pitchFamily="34" charset="0"/>
              </a:rPr>
              <a:t>Serve traffic at a reduced capacity</a:t>
            </a:r>
          </a:p>
          <a:p>
            <a:pPr marL="685800" lvl="5" indent="-285750">
              <a:spcAft>
                <a:spcPts val="1200"/>
              </a:spcAft>
              <a:buFont typeface="Arial" panose="020B0604020202020204" pitchFamily="34" charset="0"/>
              <a:buChar char="‒"/>
              <a:tabLst>
                <a:tab pos="627063" algn="l"/>
              </a:tabLst>
            </a:pPr>
            <a:r>
              <a:rPr lang="en-US" sz="2000" dirty="0">
                <a:solidFill>
                  <a:schemeClr val="bg1"/>
                </a:solidFill>
                <a:latin typeface="Arial" panose="020B0604020202020204" pitchFamily="34" charset="0"/>
                <a:cs typeface="Arial" panose="020B0604020202020204" pitchFamily="34" charset="0"/>
              </a:rPr>
              <a:t>Match required production capacity through auto-scaling policies</a:t>
            </a:r>
            <a:endParaRPr lang="en-US" sz="2000" dirty="0">
              <a:solidFill>
                <a:schemeClr val="bg2"/>
              </a:solidFill>
              <a:latin typeface="Arial" panose="020B0604020202020204" pitchFamily="34" charset="0"/>
              <a:cs typeface="Arial" panose="020B0604020202020204" pitchFamily="34" charset="0"/>
            </a:endParaRPr>
          </a:p>
          <a:p>
            <a:pPr marL="285750" lvl="1" indent="-285750">
              <a:spcAft>
                <a:spcPts val="1200"/>
              </a:spcAft>
              <a:buFont typeface="Wingdings" panose="05000000000000000000" pitchFamily="2" charset="2"/>
              <a:buChar char="§"/>
            </a:pPr>
            <a:r>
              <a:rPr lang="en-US" sz="2000" dirty="0">
                <a:solidFill>
                  <a:schemeClr val="bg2"/>
                </a:solidFill>
                <a:latin typeface="Arial" panose="020B0604020202020204" pitchFamily="34" charset="0"/>
                <a:cs typeface="Arial" panose="020B0604020202020204" pitchFamily="34" charset="0"/>
              </a:rPr>
              <a:t>Higher cost option for DR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166" y="929148"/>
            <a:ext cx="2402144" cy="2402144"/>
          </a:xfrm>
          <a:prstGeom prst="rect">
            <a:avLst/>
          </a:prstGeom>
        </p:spPr>
      </p:pic>
    </p:spTree>
    <p:extLst>
      <p:ext uri="{BB962C8B-B14F-4D97-AF65-F5344CB8AC3E}">
        <p14:creationId xmlns:p14="http://schemas.microsoft.com/office/powerpoint/2010/main" val="164417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8EBA3-128D-41CC-AC38-E91B942861DB}"/>
              </a:ext>
            </a:extLst>
          </p:cNvPr>
          <p:cNvSpPr>
            <a:spLocks noGrp="1"/>
          </p:cNvSpPr>
          <p:nvPr>
            <p:ph type="title"/>
          </p:nvPr>
        </p:nvSpPr>
        <p:spPr/>
        <p:txBody>
          <a:bodyPr/>
          <a:lstStyle/>
          <a:p>
            <a:r>
              <a:rPr lang="en-US" dirty="0">
                <a:solidFill>
                  <a:srgbClr val="F0F0F0"/>
                </a:solidFill>
              </a:rPr>
              <a:t>Disaster Recovery options in AWS</a:t>
            </a:r>
          </a:p>
        </p:txBody>
      </p:sp>
      <p:sp>
        <p:nvSpPr>
          <p:cNvPr id="8" name="Arrow: Left-Right 7">
            <a:extLst>
              <a:ext uri="{FF2B5EF4-FFF2-40B4-BE49-F238E27FC236}">
                <a16:creationId xmlns:a16="http://schemas.microsoft.com/office/drawing/2014/main" id="{880B618C-9E0E-486A-A968-0E5F27B4583F}"/>
              </a:ext>
            </a:extLst>
          </p:cNvPr>
          <p:cNvSpPr/>
          <p:nvPr/>
        </p:nvSpPr>
        <p:spPr bwMode="auto">
          <a:xfrm>
            <a:off x="336352" y="2333625"/>
            <a:ext cx="8471297" cy="478296"/>
          </a:xfrm>
          <a:prstGeom prst="leftRightArrow">
            <a:avLst>
              <a:gd name="adj1" fmla="val 100000"/>
              <a:gd name="adj2" fmla="val 50000"/>
            </a:avLst>
          </a:prstGeom>
          <a:gradFill>
            <a:gsLst>
              <a:gs pos="37000">
                <a:srgbClr val="FFC000"/>
              </a:gs>
              <a:gs pos="0">
                <a:schemeClr val="accent2">
                  <a:lumMod val="40000"/>
                  <a:lumOff val="60000"/>
                </a:schemeClr>
              </a:gs>
              <a:gs pos="100000">
                <a:srgbClr val="FF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 name="Rectangle 8">
            <a:extLst>
              <a:ext uri="{FF2B5EF4-FFF2-40B4-BE49-F238E27FC236}">
                <a16:creationId xmlns:a16="http://schemas.microsoft.com/office/drawing/2014/main" id="{3F654D02-3048-480E-8EE4-0E6607822821}"/>
              </a:ext>
            </a:extLst>
          </p:cNvPr>
          <p:cNvSpPr/>
          <p:nvPr/>
        </p:nvSpPr>
        <p:spPr>
          <a:xfrm>
            <a:off x="426561" y="3514529"/>
            <a:ext cx="1611407"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Test/Dev Environments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Solutions: Amazon S3,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AWS Storage Gateway</a:t>
            </a:r>
            <a:endParaRPr kumimoji="0" lang="en-US" sz="105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0" name="Rectangle 9">
            <a:extLst>
              <a:ext uri="{FF2B5EF4-FFF2-40B4-BE49-F238E27FC236}">
                <a16:creationId xmlns:a16="http://schemas.microsoft.com/office/drawing/2014/main" id="{50AEDDBF-468B-4A68-854E-9C220859B95D}"/>
              </a:ext>
            </a:extLst>
          </p:cNvPr>
          <p:cNvSpPr/>
          <p:nvPr/>
        </p:nvSpPr>
        <p:spPr>
          <a:xfrm>
            <a:off x="2815403" y="3514528"/>
            <a:ext cx="1420246" cy="807913"/>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Production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Scale AWS resources </a:t>
            </a:r>
            <a:br>
              <a:rPr kumimoji="0" lang="en-US" sz="1050" b="0" i="0" u="none" strike="noStrike" kern="1200" cap="none" spc="0" normalizeH="0" baseline="0" noProof="0" dirty="0">
                <a:ln>
                  <a:noFill/>
                </a:ln>
                <a:solidFill>
                  <a:srgbClr val="FFFFFF"/>
                </a:solidFill>
                <a:effectLst/>
                <a:uLnTx/>
                <a:uFillTx/>
                <a:latin typeface="Amazon Ember"/>
                <a:ea typeface="+mn-ea"/>
                <a:cs typeface="+mn-cs"/>
              </a:rPr>
            </a:br>
            <a:r>
              <a:rPr kumimoji="0" lang="en-US" sz="1050" b="0" i="0" u="none" strike="noStrike" kern="1200" cap="none" spc="0" normalizeH="0" baseline="0" noProof="0" dirty="0">
                <a:ln>
                  <a:noFill/>
                </a:ln>
                <a:solidFill>
                  <a:srgbClr val="FFFFFF"/>
                </a:solidFill>
                <a:effectLst/>
                <a:uLnTx/>
                <a:uFillTx/>
                <a:latin typeface="Amazon Ember"/>
                <a:ea typeface="+mn-ea"/>
                <a:cs typeface="+mn-cs"/>
              </a:rPr>
              <a:t>in response to a DR event</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1" name="Rectangle 10">
            <a:extLst>
              <a:ext uri="{FF2B5EF4-FFF2-40B4-BE49-F238E27FC236}">
                <a16:creationId xmlns:a16="http://schemas.microsoft.com/office/drawing/2014/main" id="{30F94FE1-85E9-418F-9A63-4740576B8C3F}"/>
              </a:ext>
            </a:extLst>
          </p:cNvPr>
          <p:cNvSpPr/>
          <p:nvPr/>
        </p:nvSpPr>
        <p:spPr>
          <a:xfrm>
            <a:off x="5145780" y="3538628"/>
            <a:ext cx="1420246" cy="646331"/>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Business critical workloads </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Core services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2" name="Rectangle 11">
            <a:extLst>
              <a:ext uri="{FF2B5EF4-FFF2-40B4-BE49-F238E27FC236}">
                <a16:creationId xmlns:a16="http://schemas.microsoft.com/office/drawing/2014/main" id="{B0E94817-9939-4EC6-B1B2-A7533DDFB946}"/>
              </a:ext>
            </a:extLst>
          </p:cNvPr>
          <p:cNvSpPr/>
          <p:nvPr/>
        </p:nvSpPr>
        <p:spPr>
          <a:xfrm>
            <a:off x="7343460" y="3538627"/>
            <a:ext cx="1598214" cy="969496"/>
          </a:xfrm>
          <a:prstGeom prst="rect">
            <a:avLst/>
          </a:prstGeom>
        </p:spPr>
        <p:txBody>
          <a:bodyPr wrap="square" lIns="0" tIns="0" rIns="0" bIns="0">
            <a:spAutoFit/>
          </a:bodyPr>
          <a:lstStyle/>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Mission critical workloads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Amazon Ember"/>
                <a:ea typeface="+mn-ea"/>
                <a:cs typeface="+mn-cs"/>
              </a:rPr>
              <a:t>Active/Active modes using at least two AWS regions</a:t>
            </a:r>
          </a:p>
          <a:p>
            <a:pPr marL="109141" marR="0" lvl="0" indent="-109141"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92D050"/>
                </a:solidFill>
                <a:effectLst/>
                <a:uLnTx/>
                <a:uFillTx/>
                <a:latin typeface="Amazon Ember"/>
                <a:ea typeface="+mn-ea"/>
                <a:cs typeface="+mn-cs"/>
              </a:rPr>
              <a:t>Cost: $$$$</a:t>
            </a:r>
          </a:p>
        </p:txBody>
      </p:sp>
      <p:sp>
        <p:nvSpPr>
          <p:cNvPr id="13" name="TextBox 12">
            <a:extLst>
              <a:ext uri="{FF2B5EF4-FFF2-40B4-BE49-F238E27FC236}">
                <a16:creationId xmlns:a16="http://schemas.microsoft.com/office/drawing/2014/main" id="{18EFD498-C52F-4621-924A-D67C87910258}"/>
              </a:ext>
            </a:extLst>
          </p:cNvPr>
          <p:cNvSpPr txBox="1"/>
          <p:nvPr/>
        </p:nvSpPr>
        <p:spPr>
          <a:xfrm>
            <a:off x="651741" y="2908102"/>
            <a:ext cx="96988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Hours</a:t>
            </a:r>
          </a:p>
        </p:txBody>
      </p:sp>
      <p:sp>
        <p:nvSpPr>
          <p:cNvPr id="14" name="TextBox 13">
            <a:extLst>
              <a:ext uri="{FF2B5EF4-FFF2-40B4-BE49-F238E27FC236}">
                <a16:creationId xmlns:a16="http://schemas.microsoft.com/office/drawing/2014/main" id="{54F00C34-E8B2-4BF4-992C-C8A616DC2984}"/>
              </a:ext>
            </a:extLst>
          </p:cNvPr>
          <p:cNvSpPr txBox="1"/>
          <p:nvPr/>
        </p:nvSpPr>
        <p:spPr>
          <a:xfrm>
            <a:off x="2959746" y="2908102"/>
            <a:ext cx="11371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Tens of Minutes</a:t>
            </a:r>
          </a:p>
        </p:txBody>
      </p:sp>
      <p:sp>
        <p:nvSpPr>
          <p:cNvPr id="15" name="TextBox 14">
            <a:extLst>
              <a:ext uri="{FF2B5EF4-FFF2-40B4-BE49-F238E27FC236}">
                <a16:creationId xmlns:a16="http://schemas.microsoft.com/office/drawing/2014/main" id="{0A25A89E-6C8D-418E-BC2E-A25175CD7FDE}"/>
              </a:ext>
            </a:extLst>
          </p:cNvPr>
          <p:cNvSpPr txBox="1"/>
          <p:nvPr/>
        </p:nvSpPr>
        <p:spPr>
          <a:xfrm>
            <a:off x="5435017" y="2908102"/>
            <a:ext cx="841771"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rPr>
              <a:t>Minutes</a:t>
            </a:r>
            <a:endPar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endParaRPr>
          </a:p>
        </p:txBody>
      </p:sp>
      <p:sp>
        <p:nvSpPr>
          <p:cNvPr id="16" name="TextBox 15">
            <a:extLst>
              <a:ext uri="{FF2B5EF4-FFF2-40B4-BE49-F238E27FC236}">
                <a16:creationId xmlns:a16="http://schemas.microsoft.com/office/drawing/2014/main" id="{FD8990BD-E3B6-482B-9CB4-2A5D5867C379}"/>
              </a:ext>
            </a:extLst>
          </p:cNvPr>
          <p:cNvSpPr txBox="1"/>
          <p:nvPr/>
        </p:nvSpPr>
        <p:spPr>
          <a:xfrm>
            <a:off x="7614906" y="2908102"/>
            <a:ext cx="877354"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accent1">
                    <a:lumMod val="60000"/>
                    <a:lumOff val="40000"/>
                  </a:schemeClr>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RPO/RTO: </a:t>
            </a:r>
            <a:b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br>
            <a:r>
              <a:rPr kumimoji="0" lang="en-US" sz="1125" b="0" i="0" u="none" strike="noStrike" kern="1200" cap="none" spc="0" normalizeH="0" baseline="0" noProof="0" dirty="0">
                <a:ln>
                  <a:noFill/>
                </a:ln>
                <a:solidFill>
                  <a:srgbClr val="FF9900">
                    <a:lumMod val="60000"/>
                    <a:lumOff val="40000"/>
                  </a:srgbClr>
                </a:solidFill>
                <a:effectLst/>
                <a:uLnTx/>
                <a:uFillTx/>
                <a:latin typeface="Amazon Ember"/>
                <a:ea typeface="+mn-ea"/>
                <a:cs typeface="Arial" panose="020B0604020202020204" pitchFamily="34" charset="0"/>
                <a:sym typeface="Calibri"/>
              </a:rPr>
              <a:t>Real-time</a:t>
            </a:r>
          </a:p>
        </p:txBody>
      </p:sp>
      <p:sp>
        <p:nvSpPr>
          <p:cNvPr id="17" name="Shape 819">
            <a:extLst>
              <a:ext uri="{FF2B5EF4-FFF2-40B4-BE49-F238E27FC236}">
                <a16:creationId xmlns:a16="http://schemas.microsoft.com/office/drawing/2014/main" id="{DC5DC68A-E3CC-4D89-9208-06F054B79830}"/>
              </a:ext>
            </a:extLst>
          </p:cNvPr>
          <p:cNvSpPr/>
          <p:nvPr/>
        </p:nvSpPr>
        <p:spPr>
          <a:xfrm>
            <a:off x="382620" y="2457357"/>
            <a:ext cx="457244"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l"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Low</a:t>
            </a:r>
          </a:p>
        </p:txBody>
      </p:sp>
      <p:sp>
        <p:nvSpPr>
          <p:cNvPr id="18" name="Shape 819">
            <a:extLst>
              <a:ext uri="{FF2B5EF4-FFF2-40B4-BE49-F238E27FC236}">
                <a16:creationId xmlns:a16="http://schemas.microsoft.com/office/drawing/2014/main" id="{80AF2A76-BB4E-464C-85F8-488E58E2ABFE}"/>
              </a:ext>
            </a:extLst>
          </p:cNvPr>
          <p:cNvSpPr/>
          <p:nvPr/>
        </p:nvSpPr>
        <p:spPr>
          <a:xfrm>
            <a:off x="8258708" y="2457357"/>
            <a:ext cx="421675" cy="26545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456172">
              <a:lnSpc>
                <a:spcPct val="130000"/>
              </a:lnSpc>
              <a:spcBef>
                <a:spcPts val="2100"/>
              </a:spcBef>
              <a:defRPr sz="2000">
                <a:latin typeface="Helvetica Neue Thin"/>
                <a:ea typeface="Helvetica Neue Thin"/>
                <a:cs typeface="Helvetica Neue Thin"/>
                <a:sym typeface="Helvetica Neue Thin"/>
              </a:defRPr>
            </a:lvl1pPr>
          </a:lstStyle>
          <a:p>
            <a:pPr marL="0" marR="0" lvl="0" indent="0" algn="r" defTabSz="456172" rtl="0" eaLnBrk="1" fontAlgn="auto" latinLnBrk="0" hangingPunct="1">
              <a:lnSpc>
                <a:spcPct val="100000"/>
              </a:lnSpc>
              <a:spcBef>
                <a:spcPts val="2100"/>
              </a:spcBef>
              <a:spcAft>
                <a:spcPts val="0"/>
              </a:spcAft>
              <a:buClrTx/>
              <a:buSzTx/>
              <a:buFontTx/>
              <a:buNone/>
              <a:tabLst/>
              <a:defRPr/>
            </a:pPr>
            <a:r>
              <a:rPr kumimoji="0" lang="en-US" sz="1125" b="1" i="0" u="none" strike="noStrike" kern="1200" cap="none" spc="0" normalizeH="0" baseline="0" noProof="0" dirty="0">
                <a:ln>
                  <a:noFill/>
                </a:ln>
                <a:solidFill>
                  <a:srgbClr val="1D516C"/>
                </a:solidFill>
                <a:effectLst/>
                <a:uLnTx/>
                <a:uFillTx/>
                <a:latin typeface="Amazon Ember"/>
                <a:sym typeface="Helvetica Neue Thin"/>
              </a:rPr>
              <a:t>High</a:t>
            </a:r>
          </a:p>
        </p:txBody>
      </p:sp>
      <p:cxnSp>
        <p:nvCxnSpPr>
          <p:cNvPr id="20" name="Straight Connector 19">
            <a:extLst>
              <a:ext uri="{FF2B5EF4-FFF2-40B4-BE49-F238E27FC236}">
                <a16:creationId xmlns:a16="http://schemas.microsoft.com/office/drawing/2014/main" id="{C0D9B0DA-C7BD-4B6F-9FE4-7E2FAF5A8222}"/>
              </a:ext>
            </a:extLst>
          </p:cNvPr>
          <p:cNvCxnSpPr/>
          <p:nvPr/>
        </p:nvCxnSpPr>
        <p:spPr>
          <a:xfrm flipV="1">
            <a:off x="1136685"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487BEE-6FE5-4C89-A914-8074BECB6D25}"/>
              </a:ext>
            </a:extLst>
          </p:cNvPr>
          <p:cNvCxnSpPr/>
          <p:nvPr/>
        </p:nvCxnSpPr>
        <p:spPr>
          <a:xfrm flipV="1">
            <a:off x="352832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C94521-51BF-4DA4-8E8B-C7F9376B9E72}"/>
              </a:ext>
            </a:extLst>
          </p:cNvPr>
          <p:cNvCxnSpPr/>
          <p:nvPr/>
        </p:nvCxnSpPr>
        <p:spPr>
          <a:xfrm flipV="1">
            <a:off x="585590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45974A-02C4-4FCD-8004-574490DEAC32}"/>
              </a:ext>
            </a:extLst>
          </p:cNvPr>
          <p:cNvCxnSpPr/>
          <p:nvPr/>
        </p:nvCxnSpPr>
        <p:spPr>
          <a:xfrm flipV="1">
            <a:off x="8053583" y="2067578"/>
            <a:ext cx="0" cy="734786"/>
          </a:xfrm>
          <a:prstGeom prst="line">
            <a:avLst/>
          </a:prstGeom>
          <a:ln w="190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5837D0D-BCC6-42FE-8FD8-C55B6635DD56}"/>
              </a:ext>
            </a:extLst>
          </p:cNvPr>
          <p:cNvSpPr txBox="1"/>
          <p:nvPr/>
        </p:nvSpPr>
        <p:spPr>
          <a:xfrm>
            <a:off x="443776" y="1764957"/>
            <a:ext cx="1385818"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Backup &amp; Restore</a:t>
            </a:r>
          </a:p>
        </p:txBody>
      </p:sp>
      <p:sp>
        <p:nvSpPr>
          <p:cNvPr id="25" name="TextBox 24">
            <a:extLst>
              <a:ext uri="{FF2B5EF4-FFF2-40B4-BE49-F238E27FC236}">
                <a16:creationId xmlns:a16="http://schemas.microsoft.com/office/drawing/2014/main" id="{F710F5F5-424B-4109-A022-271F37C3C7E4}"/>
              </a:ext>
            </a:extLst>
          </p:cNvPr>
          <p:cNvSpPr txBox="1"/>
          <p:nvPr/>
        </p:nvSpPr>
        <p:spPr>
          <a:xfrm>
            <a:off x="2715916" y="1764957"/>
            <a:ext cx="1624814" cy="265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Pilot light</a:t>
            </a:r>
          </a:p>
        </p:txBody>
      </p:sp>
      <p:sp>
        <p:nvSpPr>
          <p:cNvPr id="26" name="TextBox 25">
            <a:extLst>
              <a:ext uri="{FF2B5EF4-FFF2-40B4-BE49-F238E27FC236}">
                <a16:creationId xmlns:a16="http://schemas.microsoft.com/office/drawing/2014/main" id="{7DCD57C7-0436-441E-A138-C1D07A7C9AB5}"/>
              </a:ext>
            </a:extLst>
          </p:cNvPr>
          <p:cNvSpPr txBox="1"/>
          <p:nvPr/>
        </p:nvSpPr>
        <p:spPr>
          <a:xfrm>
            <a:off x="5254523" y="1591833"/>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Warm standby </a:t>
            </a:r>
            <a:b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b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in AWS</a:t>
            </a:r>
          </a:p>
        </p:txBody>
      </p:sp>
      <p:sp>
        <p:nvSpPr>
          <p:cNvPr id="32" name="TextBox 31">
            <a:extLst>
              <a:ext uri="{FF2B5EF4-FFF2-40B4-BE49-F238E27FC236}">
                <a16:creationId xmlns:a16="http://schemas.microsoft.com/office/drawing/2014/main" id="{50828B9C-B993-494D-983A-C100CADAF7BD}"/>
              </a:ext>
            </a:extLst>
          </p:cNvPr>
          <p:cNvSpPr txBox="1"/>
          <p:nvPr/>
        </p:nvSpPr>
        <p:spPr>
          <a:xfrm>
            <a:off x="7453811" y="1613890"/>
            <a:ext cx="1202759"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a:defRPr lang="en-US"/>
            </a:defPPr>
            <a:lvl1pPr algn="ctr" hangingPunct="0">
              <a:defRPr sz="1125">
                <a:solidFill>
                  <a:schemeClr val="bg1"/>
                </a:solidFill>
                <a:cs typeface="Arial" panose="020B0604020202020204" pitchFamily="34" charset="0"/>
              </a:defRPr>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Hot standby</a:t>
            </a:r>
          </a:p>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(with multi-site)</a:t>
            </a:r>
          </a:p>
        </p:txBody>
      </p:sp>
      <p:sp>
        <p:nvSpPr>
          <p:cNvPr id="2" name="Rectangle 1"/>
          <p:cNvSpPr/>
          <p:nvPr/>
        </p:nvSpPr>
        <p:spPr>
          <a:xfrm>
            <a:off x="297638" y="1344284"/>
            <a:ext cx="2283138" cy="3199112"/>
          </a:xfrm>
          <a:prstGeom prst="rect">
            <a:avLst/>
          </a:prstGeom>
          <a:solidFill>
            <a:srgbClr val="253241">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4662709" y="1309011"/>
            <a:ext cx="4327750" cy="3255494"/>
          </a:xfrm>
          <a:prstGeom prst="rect">
            <a:avLst/>
          </a:prstGeom>
          <a:solidFill>
            <a:srgbClr val="253241">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9759386"/>
      </p:ext>
    </p:extLst>
  </p:cSld>
  <p:clrMapOvr>
    <a:masterClrMapping/>
  </p:clrMapOvr>
  <p:transition>
    <p:fade/>
  </p:transition>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Amazon Ember">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AWS Ssmmit 2018">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Ssmmit 2018" id="{29144F28-5F1F-4E62-9045-1296A041B38F}" vid="{78E5F4FC-D523-4F6A-9707-5FBCE99ED2E4}"/>
    </a:ext>
  </a:extLst>
</a:theme>
</file>

<file path=ppt/theme/theme4.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5.xml><?xml version="1.0" encoding="utf-8"?>
<a:theme xmlns:a="http://schemas.openxmlformats.org/drawingml/2006/main" name="2_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3">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25382</TotalTime>
  <Words>4518</Words>
  <Application>Microsoft Macintosh PowerPoint</Application>
  <PresentationFormat>On-screen Show (16:9)</PresentationFormat>
  <Paragraphs>531</Paragraphs>
  <Slides>26</Slides>
  <Notes>23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26</vt:i4>
      </vt:variant>
    </vt:vector>
  </HeadingPairs>
  <TitlesOfParts>
    <vt:vector size="42" baseType="lpstr">
      <vt:lpstr>Amazon Ember</vt:lpstr>
      <vt:lpstr>Amazon Ember Display</vt:lpstr>
      <vt:lpstr>Amazon Ember Heavy</vt:lpstr>
      <vt:lpstr>Amazon Ember Light</vt:lpstr>
      <vt:lpstr>Amazon Ember Regular</vt:lpstr>
      <vt:lpstr>Arial</vt:lpstr>
      <vt:lpstr>Calibri</vt:lpstr>
      <vt:lpstr>Helvetica Neue</vt:lpstr>
      <vt:lpstr>Lucida Console</vt:lpstr>
      <vt:lpstr>Verdana</vt:lpstr>
      <vt:lpstr>Wingdings</vt:lpstr>
      <vt:lpstr>DeckTemplate-AWS</vt:lpstr>
      <vt:lpstr>4-05853_REINVENT_Template_Dark</vt:lpstr>
      <vt:lpstr>AWS Ssmmit 2018</vt:lpstr>
      <vt:lpstr>1_DeckTemplate-AWS</vt:lpstr>
      <vt:lpstr>2_DeckTemplate-AWS</vt:lpstr>
      <vt:lpstr>PowerPoint Presentation</vt:lpstr>
      <vt:lpstr>Managing failure</vt:lpstr>
      <vt:lpstr>High availability (HA)</vt:lpstr>
      <vt:lpstr>Disaster Recovery options in AWS</vt:lpstr>
      <vt:lpstr>Disaster Recovery options in AWS</vt:lpstr>
      <vt:lpstr>Hot Standby</vt:lpstr>
      <vt:lpstr>Disaster Recovery options in AWS</vt:lpstr>
      <vt:lpstr>Warm Standby</vt:lpstr>
      <vt:lpstr>Disaster Recovery options in AWS</vt:lpstr>
      <vt:lpstr>Pilot Light</vt:lpstr>
      <vt:lpstr>CloudEndure Disaster Recovery use cases</vt:lpstr>
      <vt:lpstr>PowerPoint Presentation</vt:lpstr>
      <vt:lpstr>How CloudEndure Disaster Recovery works</vt:lpstr>
      <vt:lpstr>Disaster Recovery options in AWS</vt:lpstr>
      <vt:lpstr>Backup &amp; Restore</vt:lpstr>
      <vt:lpstr>Storage Gateway Family</vt:lpstr>
      <vt:lpstr>Thank you!</vt:lpstr>
      <vt:lpstr>Appendix</vt:lpstr>
      <vt:lpstr>PowerPoint Presentation</vt:lpstr>
      <vt:lpstr>Multi-site (Normal mode) www.example.com </vt:lpstr>
      <vt:lpstr>Warm standby (Normal mode) www.example.com </vt:lpstr>
      <vt:lpstr>Warm standby (DR mode) www.example.com </vt:lpstr>
      <vt:lpstr>Pilot light prep www.example.com</vt:lpstr>
      <vt:lpstr>Pilot light prep www.example.com</vt:lpstr>
      <vt:lpstr>Immediate Cloud Backup 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Khurram Nizami</cp:lastModifiedBy>
  <cp:revision>182</cp:revision>
  <dcterms:created xsi:type="dcterms:W3CDTF">2016-06-17T18:22:10Z</dcterms:created>
  <dcterms:modified xsi:type="dcterms:W3CDTF">2022-01-19T19:19:31Z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